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5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313" r:id="rId25"/>
    <p:sldId id="314" r:id="rId26"/>
    <p:sldId id="315" r:id="rId27"/>
    <p:sldId id="279" r:id="rId28"/>
    <p:sldId id="280" r:id="rId29"/>
    <p:sldId id="282" r:id="rId30"/>
    <p:sldId id="283" r:id="rId31"/>
    <p:sldId id="284" r:id="rId32"/>
    <p:sldId id="285" r:id="rId33"/>
    <p:sldId id="286" r:id="rId34"/>
    <p:sldId id="287" r:id="rId35"/>
    <p:sldId id="319" r:id="rId36"/>
    <p:sldId id="322" r:id="rId37"/>
    <p:sldId id="317" r:id="rId38"/>
    <p:sldId id="323" r:id="rId39"/>
    <p:sldId id="324" r:id="rId40"/>
    <p:sldId id="325" r:id="rId41"/>
    <p:sldId id="326" r:id="rId42"/>
    <p:sldId id="327" r:id="rId43"/>
    <p:sldId id="328" r:id="rId44"/>
    <p:sldId id="329" r:id="rId45"/>
    <p:sldId id="330" r:id="rId46"/>
    <p:sldId id="331" r:id="rId47"/>
    <p:sldId id="290" r:id="rId48"/>
    <p:sldId id="295" r:id="rId49"/>
    <p:sldId id="296" r:id="rId50"/>
    <p:sldId id="297" r:id="rId51"/>
    <p:sldId id="298" r:id="rId52"/>
    <p:sldId id="332" r:id="rId53"/>
    <p:sldId id="333" r:id="rId54"/>
    <p:sldId id="309" r:id="rId55"/>
    <p:sldId id="310" r:id="rId56"/>
    <p:sldId id="311" r:id="rId57"/>
    <p:sldId id="312" r:id="rId5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notesMaster" Target="notesMasters/notesMaster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2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view3D>
      <c:rotX val="50"/>
      <c:rotY val="324"/>
      <c:rAngAx val="0"/>
    </c:view3D>
    <c:floor>
      <c:thickness val="0"/>
      <c:spPr>
        <a:solidFill>
          <a:srgbClr val="D9D9D9"/>
        </a:solidFill>
        <a:ln>
          <a:noFill/>
        </a:ln>
      </c:spPr>
    </c:floor>
    <c:sideWall>
      <c:thickness val="0"/>
      <c:spPr>
        <a:solidFill>
          <a:srgbClr val="D9D9D9"/>
        </a:solidFill>
        <a:ln>
          <a:noFill/>
        </a:ln>
      </c:spPr>
    </c:sideWall>
    <c:backWall>
      <c:thickness val="0"/>
      <c:spPr>
        <a:solidFill>
          <a:srgbClr val="D9D9D9"/>
        </a:solidFill>
        <a:ln>
          <a:noFill/>
        </a:ln>
      </c:spPr>
    </c:backWall>
    <c:plotArea>
      <c:layout>
        <c:manualLayout>
          <c:layoutTarget val="inner"/>
          <c:xMode val="edge"/>
          <c:yMode val="edge"/>
          <c:x val="1.35377519644687E-2"/>
          <c:y val="2.7694963125686499E-2"/>
          <c:w val="0.96681756064229596"/>
          <c:h val="0.93903969872901305"/>
        </c:manualLayout>
      </c:layout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4E67C8"/>
            </a:solidFill>
            <a:ln>
              <a:noFill/>
            </a:ln>
          </c:spPr>
          <c:explosion val="11"/>
          <c:dPt>
            <c:idx val="0"/>
            <c:bubble3D val="0"/>
            <c:spPr>
              <a:solidFill>
                <a:srgbClr val="4E67C8">
                  <a:alpha val="90000"/>
                </a:srgbClr>
              </a:solidFill>
              <a:ln w="19080">
                <a:solidFill>
                  <a:srgbClr val="31489F"/>
                </a:solidFill>
                <a:round/>
              </a:ln>
            </c:spPr>
          </c:dPt>
          <c:dPt>
            <c:idx val="1"/>
            <c:bubble3D val="0"/>
            <c:explosion val="34"/>
            <c:spPr>
              <a:solidFill>
                <a:srgbClr val="5ECCF3">
                  <a:alpha val="90000"/>
                </a:srgbClr>
              </a:solidFill>
              <a:ln w="19080">
                <a:solidFill>
                  <a:srgbClr val="12B2EB"/>
                </a:solidFill>
                <a:round/>
              </a:ln>
            </c:spPr>
          </c:dPt>
          <c:dPt>
            <c:idx val="2"/>
            <c:bubble3D val="0"/>
            <c:spPr>
              <a:solidFill>
                <a:srgbClr val="A7EA52">
                  <a:alpha val="90000"/>
                </a:srgbClr>
              </a:solidFill>
              <a:ln w="19080">
                <a:solidFill>
                  <a:srgbClr val="81D31A"/>
                </a:solidFill>
                <a:round/>
              </a:ln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300" b="0" strike="noStrike" spc="-1" dirty="0" smtClean="0">
                        <a:latin typeface="Arial"/>
                      </a:rPr>
                      <a:t>36%</a:t>
                    </a:r>
                    <a:r>
                      <a:rPr lang="en-US" sz="1300" b="0" strike="noStrike" spc="-1" dirty="0">
                        <a:latin typeface="Arial"/>
                      </a:rPr>
                      <a:t>
</a:t>
                    </a:r>
                  </a:p>
                </c:rich>
              </c:tx>
              <c:spPr>
                <a:ln w="12600">
                  <a:solidFill>
                    <a:srgbClr val="4E67C8"/>
                  </a:solidFill>
                </a:ln>
              </c:spPr>
              <c:dLblPos val="inEnd"/>
              <c:showLegendKey val="0"/>
              <c:showVal val="0"/>
              <c:showCatName val="1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6.0265262058984033E-3"/>
                  <c:y val="-0.12974499803844644"/>
                </c:manualLayout>
              </c:layout>
              <c:tx>
                <c:rich>
                  <a:bodyPr/>
                  <a:lstStyle/>
                  <a:p>
                    <a:r>
                      <a:rPr lang="en-US" sz="1300" b="0" strike="noStrike" spc="-1" dirty="0" smtClean="0">
                        <a:latin typeface="Arial"/>
                      </a:rPr>
                      <a:t>57,5%</a:t>
                    </a:r>
                    <a:endParaRPr lang="en-US" sz="1300" b="0" strike="noStrike" spc="-1" dirty="0">
                      <a:latin typeface="Arial"/>
                    </a:endParaRPr>
                  </a:p>
                </c:rich>
              </c:tx>
              <c:spPr>
                <a:ln w="12600">
                  <a:solidFill>
                    <a:srgbClr val="5ECCF3"/>
                  </a:solidFill>
                </a:ln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300" b="0" strike="noStrike" spc="-1" dirty="0" smtClean="0">
                        <a:latin typeface="Arial"/>
                      </a:rPr>
                      <a:t>6,5%</a:t>
                    </a:r>
                    <a:endParaRPr lang="en-US" sz="1300" b="0" strike="noStrike" spc="-1" dirty="0">
                      <a:latin typeface="Arial"/>
                    </a:endParaRPr>
                  </a:p>
                </c:rich>
              </c:tx>
              <c:spPr>
                <a:ln w="12600">
                  <a:solidFill>
                    <a:srgbClr val="A7EA52"/>
                  </a:solidFill>
                </a:ln>
              </c:spPr>
              <c:dLblPos val="inEnd"/>
              <c:showLegendKey val="0"/>
              <c:showVal val="0"/>
              <c:showCatName val="1"/>
              <c:showSerName val="0"/>
              <c:showPercent val="1"/>
              <c:showBubbleSize val="1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ln w="12600">
                <a:solidFill>
                  <a:srgbClr val="4E67C8"/>
                </a:solidFill>
              </a:ln>
            </c:spPr>
            <c:txPr>
              <a:bodyPr/>
              <a:lstStyle/>
              <a:p>
                <a:pPr>
                  <a:defRPr sz="1000" b="0" strike="noStrike" spc="-1">
                    <a:solidFill>
                      <a:srgbClr val="000000"/>
                    </a:solidFill>
                    <a:latin typeface="Arial"/>
                    <a:ea typeface="DejaVu San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1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3"/>
                <c:pt idx="0">
                  <c:v>Безвозмездные поступления 10303,2 тыс. руб. 17% </c:v>
                </c:pt>
                <c:pt idx="1">
                  <c:v>Налоговые доходы 40271,0 тыс. руб.  65%</c:v>
                </c:pt>
                <c:pt idx="2">
                  <c:v>Неналоговые доходы 11087,5 тыс. руб. 18%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15000</c:v>
                </c:pt>
                <c:pt idx="1">
                  <c:v>30000</c:v>
                </c:pt>
                <c:pt idx="2">
                  <c:v>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1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7.6332354525974599E-3"/>
          <c:w val="0.91870890831172891"/>
          <c:h val="0.793833931338682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9525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налоги на имущество - 23665,0</c:v>
                </c:pt>
                <c:pt idx="1">
                  <c:v>НДФЛ - 18422,0</c:v>
                </c:pt>
                <c:pt idx="2">
                  <c:v>акцизы - 2830,0</c:v>
                </c:pt>
                <c:pt idx="3">
                  <c:v>сов. доход - 11,0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0.52700000000000002</c:v>
                </c:pt>
                <c:pt idx="1">
                  <c:v>0.41</c:v>
                </c:pt>
                <c:pt idx="2">
                  <c:v>6.3E-2</c:v>
                </c:pt>
                <c:pt idx="3">
                  <c:v>2.0000000000000001E-4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248771049490548"/>
          <c:y val="0.76757175019945123"/>
          <c:w val="0.78751279527559059"/>
          <c:h val="0.192642445709607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022560603983176E-2"/>
          <c:y val="2.8917318709160759E-2"/>
          <c:w val="0.91938241674109988"/>
          <c:h val="0.684386221463018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9525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штрафы - 100,0</c:v>
                </c:pt>
                <c:pt idx="1">
                  <c:v>аренда за зем. уч. и имущества-3876,8</c:v>
                </c:pt>
                <c:pt idx="2">
                  <c:v>продажа земли - 2300</c:v>
                </c:pt>
                <c:pt idx="3">
                  <c:v>доходы от испол. имущества -1500,0</c:v>
                </c:pt>
                <c:pt idx="4">
                  <c:v>компенсация затра государства - 294,0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1.2E-2</c:v>
                </c:pt>
                <c:pt idx="1">
                  <c:v>0.48</c:v>
                </c:pt>
                <c:pt idx="2">
                  <c:v>0.28499999999999998</c:v>
                </c:pt>
                <c:pt idx="3">
                  <c:v>0.186</c:v>
                </c:pt>
                <c:pt idx="4">
                  <c:v>0.04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6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5.9675196850393682E-3"/>
          <c:w val="1"/>
          <c:h val="0.7460477362204724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9525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4"/>
                <c:pt idx="0">
                  <c:v>субвенции - 1037,10</c:v>
                </c:pt>
                <c:pt idx="1">
                  <c:v>субсидии -30482,80</c:v>
                </c:pt>
                <c:pt idx="2">
                  <c:v>дотации - 11483,9</c:v>
                </c:pt>
                <c:pt idx="3">
                  <c:v>иные межбюджетные трансферты -28648,90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1.4E-2</c:v>
                </c:pt>
                <c:pt idx="1">
                  <c:v>0.42599999999999999</c:v>
                </c:pt>
                <c:pt idx="2">
                  <c:v>0.16</c:v>
                </c:pt>
                <c:pt idx="3">
                  <c:v>0.4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0"/>
  <c:style val="2"/>
  <c:chart>
    <c:autoTitleDeleted val="1"/>
    <c:view3D>
      <c:rotX val="15"/>
      <c:rotY val="20"/>
      <c:rAngAx val="0"/>
    </c:view3D>
    <c:floor>
      <c:thickness val="0"/>
      <c:spPr>
        <a:noFill/>
        <a:ln w="9360">
          <a:noFill/>
        </a:ln>
      </c:spPr>
    </c:floor>
    <c:sideWall>
      <c:thickness val="0"/>
      <c:spPr>
        <a:noFill/>
        <a:ln w="25560">
          <a:noFill/>
        </a:ln>
      </c:spPr>
    </c:sideWall>
    <c:backWall>
      <c:thickness val="0"/>
      <c:spPr>
        <a:noFill/>
        <a:ln w="25560">
          <a:noFill/>
        </a:ln>
      </c:spPr>
    </c:backWall>
    <c:plotArea>
      <c:layout>
        <c:manualLayout>
          <c:layoutTarget val="inner"/>
          <c:xMode val="edge"/>
          <c:yMode val="edge"/>
          <c:x val="1.74759030717953E-2"/>
          <c:y val="0"/>
          <c:w val="0.96500315286911098"/>
          <c:h val="0.98250312444206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48F89"/>
            </a:solidFill>
            <a:ln>
              <a:noFill/>
            </a:ln>
          </c:spPr>
          <c:invertIfNegative val="0"/>
          <c:cat>
            <c:strRef>
              <c:f>categories</c:f>
              <c:strCache>
                <c:ptCount val="2"/>
                <c:pt idx="0">
                  <c:v>Объем долга на 01.01.2015</c:v>
                </c:pt>
                <c:pt idx="1">
                  <c:v>Объем долга на 31.12.2015</c:v>
                </c:pt>
              </c:strCache>
            </c:strRef>
          </c:ca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363342248"/>
        <c:axId val="363346168"/>
        <c:axId val="0"/>
      </c:bar3DChart>
      <c:catAx>
        <c:axId val="363342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63346168"/>
        <c:crosses val="autoZero"/>
        <c:auto val="1"/>
        <c:lblAlgn val="ctr"/>
        <c:lblOffset val="100"/>
        <c:noMultiLvlLbl val="1"/>
      </c:catAx>
      <c:valAx>
        <c:axId val="36334616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363342248"/>
        <c:crosses val="autoZero"/>
        <c:crossBetween val="between"/>
      </c:valAx>
    </c:plotArea>
    <c:plotVisOnly val="1"/>
    <c:dispBlanksAs val="gap"/>
    <c:showDLblsOverMax val="1"/>
  </c:chart>
  <c:spPr>
    <a:noFill/>
    <a:ln>
      <a:noFill/>
    </a:ln>
  </c:sp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81088" y="811213"/>
            <a:ext cx="5330825" cy="399891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749351" y="5067984"/>
            <a:ext cx="5994443" cy="480105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51822" cy="5331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79" name="PlaceHolder 4"/>
          <p:cNvSpPr>
            <a:spLocks noGrp="1"/>
          </p:cNvSpPr>
          <p:nvPr>
            <p:ph type="dt"/>
          </p:nvPr>
        </p:nvSpPr>
        <p:spPr>
          <a:xfrm>
            <a:off x="4241321" y="0"/>
            <a:ext cx="3251822" cy="5331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80" name="PlaceHolder 5"/>
          <p:cNvSpPr>
            <a:spLocks noGrp="1"/>
          </p:cNvSpPr>
          <p:nvPr>
            <p:ph type="ftr"/>
          </p:nvPr>
        </p:nvSpPr>
        <p:spPr>
          <a:xfrm>
            <a:off x="0" y="10136328"/>
            <a:ext cx="3251822" cy="53313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181" name="PlaceHolder 6"/>
          <p:cNvSpPr>
            <a:spLocks noGrp="1"/>
          </p:cNvSpPr>
          <p:nvPr>
            <p:ph type="sldNum"/>
          </p:nvPr>
        </p:nvSpPr>
        <p:spPr>
          <a:xfrm>
            <a:off x="4241321" y="10136328"/>
            <a:ext cx="3251822" cy="533132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555B494A-52E5-4280-BA3A-629286E5707C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2031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81088" y="811213"/>
            <a:ext cx="5330825" cy="3998912"/>
          </a:xfrm>
          <a:prstGeom prst="rect">
            <a:avLst/>
          </a:prstGeom>
        </p:spPr>
      </p:sp>
      <p:sp>
        <p:nvSpPr>
          <p:cNvPr id="664" name="PlaceHolder 2"/>
          <p:cNvSpPr>
            <a:spLocks noGrp="1"/>
          </p:cNvSpPr>
          <p:nvPr>
            <p:ph type="body"/>
          </p:nvPr>
        </p:nvSpPr>
        <p:spPr>
          <a:xfrm>
            <a:off x="749350" y="5067984"/>
            <a:ext cx="5994086" cy="48006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4250" indent="-214250"/>
            <a:endParaRPr lang="ru-RU" sz="2000" spc="-1">
              <a:latin typeface="Arial"/>
            </a:endParaRPr>
          </a:p>
          <a:p>
            <a:pPr marL="214250" indent="-214250"/>
            <a:endParaRPr lang="ru-RU" sz="2000" spc="-1">
              <a:latin typeface="Arial"/>
            </a:endParaRPr>
          </a:p>
        </p:txBody>
      </p:sp>
      <p:sp>
        <p:nvSpPr>
          <p:cNvPr id="665" name="TextShape 3"/>
          <p:cNvSpPr txBox="1"/>
          <p:nvPr/>
        </p:nvSpPr>
        <p:spPr>
          <a:xfrm>
            <a:off x="4241322" y="10136327"/>
            <a:ext cx="3251465" cy="53277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A3D0B481-3D2C-4A71-9756-BCCBAECA8048}" type="slidenum">
              <a:rPr lang="ru-RU" spc="-1">
                <a:solidFill>
                  <a:srgbClr val="000000"/>
                </a:solidFill>
              </a:rPr>
              <a:t>20</a:t>
            </a:fld>
            <a:endParaRPr lang="ru-RU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8749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555B494A-52E5-4280-BA3A-629286E5707C}" type="slidenum">
              <a:rPr lang="ru-RU" sz="1400" b="0" strike="noStrike" spc="-1" smtClean="0">
                <a:latin typeface="Times New Roman"/>
              </a:rPr>
              <a:t>22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61512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555B494A-52E5-4280-BA3A-629286E5707C}" type="slidenum">
              <a:rPr lang="ru-RU" sz="1400" b="0" strike="noStrike" spc="-1" smtClean="0">
                <a:latin typeface="Times New Roman"/>
              </a:rPr>
              <a:t>23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4267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081088" y="811213"/>
            <a:ext cx="5330825" cy="3998912"/>
          </a:xfrm>
          <a:prstGeom prst="rect">
            <a:avLst/>
          </a:prstGeom>
        </p:spPr>
      </p:sp>
      <p:sp>
        <p:nvSpPr>
          <p:cNvPr id="673" name="PlaceHolder 2"/>
          <p:cNvSpPr>
            <a:spLocks noGrp="1"/>
          </p:cNvSpPr>
          <p:nvPr>
            <p:ph type="body"/>
          </p:nvPr>
        </p:nvSpPr>
        <p:spPr>
          <a:xfrm>
            <a:off x="749350" y="5067984"/>
            <a:ext cx="5994086" cy="480069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spc="-1">
              <a:latin typeface="Arial"/>
            </a:endParaRPr>
          </a:p>
        </p:txBody>
      </p:sp>
      <p:sp>
        <p:nvSpPr>
          <p:cNvPr id="674" name="TextShape 3"/>
          <p:cNvSpPr txBox="1"/>
          <p:nvPr/>
        </p:nvSpPr>
        <p:spPr>
          <a:xfrm>
            <a:off x="4241322" y="10136327"/>
            <a:ext cx="3251465" cy="53277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81A60F76-D605-4514-A259-A2BA2BEC20B3}" type="slidenum">
              <a:rPr lang="ru-RU" spc="-1">
                <a:solidFill>
                  <a:srgbClr val="000000"/>
                </a:solidFill>
              </a:rPr>
              <a:t>29</a:t>
            </a:fld>
            <a:endParaRPr lang="ru-RU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1063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 hidden="1"/>
          <p:cNvSpPr/>
          <p:nvPr/>
        </p:nvSpPr>
        <p:spPr>
          <a:xfrm>
            <a:off x="0" y="5105520"/>
            <a:ext cx="9142920" cy="175140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ustomShape 2" hidden="1"/>
          <p:cNvSpPr/>
          <p:nvPr/>
        </p:nvSpPr>
        <p:spPr>
          <a:xfrm>
            <a:off x="0" y="0"/>
            <a:ext cx="9142920" cy="510444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0" y="3768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3866760"/>
            <a:ext cx="9142920" cy="299016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0" y="0"/>
            <a:ext cx="9142920" cy="386568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0" y="2652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title"/>
          </p:nvPr>
        </p:nvSpPr>
        <p:spPr>
          <a:xfrm>
            <a:off x="457200" y="175680"/>
            <a:ext cx="8228880" cy="1341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9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 hidden="1"/>
          <p:cNvSpPr/>
          <p:nvPr/>
        </p:nvSpPr>
        <p:spPr>
          <a:xfrm>
            <a:off x="0" y="5105520"/>
            <a:ext cx="9142920" cy="175140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2" hidden="1"/>
          <p:cNvSpPr/>
          <p:nvPr/>
        </p:nvSpPr>
        <p:spPr>
          <a:xfrm>
            <a:off x="0" y="0"/>
            <a:ext cx="9142920" cy="510444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3" hidden="1"/>
          <p:cNvSpPr/>
          <p:nvPr/>
        </p:nvSpPr>
        <p:spPr>
          <a:xfrm>
            <a:off x="0" y="3768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4" hidden="1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5"/>
          <p:cNvSpPr/>
          <p:nvPr/>
        </p:nvSpPr>
        <p:spPr>
          <a:xfrm>
            <a:off x="0" y="3866760"/>
            <a:ext cx="9142920" cy="299016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6"/>
          <p:cNvSpPr/>
          <p:nvPr/>
        </p:nvSpPr>
        <p:spPr>
          <a:xfrm>
            <a:off x="0" y="0"/>
            <a:ext cx="9142920" cy="386568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7"/>
          <p:cNvSpPr/>
          <p:nvPr/>
        </p:nvSpPr>
        <p:spPr>
          <a:xfrm>
            <a:off x="0" y="2652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8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PlaceHolder 9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55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 hidden="1"/>
          <p:cNvSpPr/>
          <p:nvPr/>
        </p:nvSpPr>
        <p:spPr>
          <a:xfrm>
            <a:off x="0" y="5105520"/>
            <a:ext cx="9142920" cy="175140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2" hidden="1"/>
          <p:cNvSpPr/>
          <p:nvPr/>
        </p:nvSpPr>
        <p:spPr>
          <a:xfrm>
            <a:off x="0" y="0"/>
            <a:ext cx="9142920" cy="510444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3" hidden="1"/>
          <p:cNvSpPr/>
          <p:nvPr/>
        </p:nvSpPr>
        <p:spPr>
          <a:xfrm>
            <a:off x="0" y="3768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4" hidden="1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97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 hidden="1"/>
          <p:cNvSpPr/>
          <p:nvPr/>
        </p:nvSpPr>
        <p:spPr>
          <a:xfrm>
            <a:off x="0" y="5105520"/>
            <a:ext cx="9142920" cy="1751400"/>
          </a:xfrm>
          <a:prstGeom prst="rect">
            <a:avLst/>
          </a:prstGeom>
          <a:gradFill rotWithShape="0"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5" name="CustomShape 2" hidden="1"/>
          <p:cNvSpPr/>
          <p:nvPr/>
        </p:nvSpPr>
        <p:spPr>
          <a:xfrm>
            <a:off x="0" y="0"/>
            <a:ext cx="9142920" cy="5104440"/>
          </a:xfrm>
          <a:prstGeom prst="rect">
            <a:avLst/>
          </a:prstGeom>
          <a:gradFill rotWithShape="0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6" name="CustomShape 3" hidden="1"/>
          <p:cNvSpPr/>
          <p:nvPr/>
        </p:nvSpPr>
        <p:spPr>
          <a:xfrm>
            <a:off x="0" y="3768480"/>
            <a:ext cx="9142920" cy="228492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4" hidden="1"/>
          <p:cNvSpPr/>
          <p:nvPr/>
        </p:nvSpPr>
        <p:spPr>
          <a:xfrm>
            <a:off x="0" y="1600200"/>
            <a:ext cx="9142920" cy="510444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139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&#1075;&#1086;&#1088;&#1086;&#1076;&#1089;&#1090;&#1088;&#1091;&#1085;&#1080;&#1085;&#1086;.&#1088;&#1092;/" TargetMode="External"/><Relationship Id="rId1" Type="http://schemas.openxmlformats.org/officeDocument/2006/relationships/slideLayout" Target="../slideLayouts/slideLayout2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827640" y="116640"/>
            <a:ext cx="7487640" cy="6623640"/>
          </a:xfrm>
          <a:prstGeom prst="rect">
            <a:avLst/>
          </a:prstGeom>
          <a:noFill/>
          <a:ln>
            <a:solidFill>
              <a:srgbClr val="4E67C8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182880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r>
              <a:t/>
            </a:r>
            <a:br/>
            <a:endParaRPr lang="ru-RU" sz="1800" b="0" strike="noStrike" spc="-1">
              <a:latin typeface="Arial"/>
            </a:endParaRPr>
          </a:p>
        </p:txBody>
      </p:sp>
      <p:pic>
        <p:nvPicPr>
          <p:cNvPr id="183" name="Рисунок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/>
        </p:blipFill>
        <p:spPr>
          <a:xfrm>
            <a:off x="2051640" y="2133000"/>
            <a:ext cx="4823280" cy="3167280"/>
          </a:xfrm>
          <a:prstGeom prst="rect">
            <a:avLst/>
          </a:prstGeom>
          <a:ln>
            <a:noFill/>
          </a:ln>
          <a:effectLst>
            <a:outerShdw blurRad="152400" dist="11090" dir="788041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84" name="CustomShape 2"/>
          <p:cNvSpPr/>
          <p:nvPr/>
        </p:nvSpPr>
        <p:spPr>
          <a:xfrm>
            <a:off x="899640" y="332640"/>
            <a:ext cx="7199640" cy="15682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Бюджет для</a:t>
            </a:r>
            <a:r>
              <a:rPr lang="ru-RU" sz="4800" b="1" strike="noStrike" spc="-1" dirty="0">
                <a:solidFill>
                  <a:srgbClr val="27C2FF"/>
                </a:solidFill>
                <a:latin typeface="Showcard Gothic"/>
                <a:ea typeface="DejaVu Sans"/>
              </a:rPr>
              <a:t> </a:t>
            </a:r>
            <a:r>
              <a:rPr lang="ru-RU" sz="4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граждан</a:t>
            </a:r>
            <a:r>
              <a:rPr lang="ru-RU" sz="4800" b="1" strike="noStrike" spc="-1" dirty="0">
                <a:solidFill>
                  <a:srgbClr val="27C2FF"/>
                </a:solidFill>
                <a:latin typeface="Showcard Gothic"/>
                <a:ea typeface="DejaVu Sans"/>
              </a:rPr>
              <a:t> </a:t>
            </a:r>
            <a:r>
              <a:rPr lang="ru-RU" sz="4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на </a:t>
            </a:r>
            <a:r>
              <a:rPr lang="ru-RU" sz="4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2024 </a:t>
            </a:r>
            <a:r>
              <a:rPr lang="ru-RU" sz="4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</a:t>
            </a:r>
            <a:endParaRPr lang="ru-RU" sz="4800" b="0" strike="noStrike" spc="-1" dirty="0">
              <a:latin typeface="Arial"/>
            </a:endParaRPr>
          </a:p>
        </p:txBody>
      </p:sp>
      <p:sp>
        <p:nvSpPr>
          <p:cNvPr id="185" name="CustomShape 3"/>
          <p:cNvSpPr/>
          <p:nvPr/>
        </p:nvSpPr>
        <p:spPr>
          <a:xfrm>
            <a:off x="1187640" y="5589360"/>
            <a:ext cx="676764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 Бюджет для граждан </a:t>
            </a:r>
            <a:r>
              <a:rPr lang="ru-RU" sz="1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на </a:t>
            </a:r>
            <a:r>
              <a:rPr lang="ru-RU" sz="1200" b="1" strike="noStrike" spc="-1" smtClean="0">
                <a:solidFill>
                  <a:srgbClr val="27C2FF"/>
                </a:solidFill>
                <a:latin typeface="Bookman Old Style"/>
                <a:ea typeface="DejaVu Sans"/>
              </a:rPr>
              <a:t>2024 </a:t>
            </a:r>
            <a:r>
              <a:rPr lang="ru-RU" sz="12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 (по проекту </a:t>
            </a:r>
            <a:r>
              <a:rPr lang="ru-RU" sz="1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бюджета </a:t>
            </a:r>
            <a:r>
              <a:rPr lang="ru-RU" sz="1200" b="1" strike="noStrike" spc="-1" smtClean="0">
                <a:solidFill>
                  <a:srgbClr val="27C2FF"/>
                </a:solidFill>
                <a:latin typeface="Bookman Old Style"/>
                <a:ea typeface="DejaVu Sans"/>
              </a:rPr>
              <a:t>2024 </a:t>
            </a:r>
            <a:r>
              <a:rPr lang="ru-RU" sz="12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года  и планового </a:t>
            </a:r>
            <a:r>
              <a:rPr lang="ru-RU" sz="1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периода </a:t>
            </a:r>
            <a:r>
              <a:rPr lang="ru-RU" sz="1200" b="1" strike="noStrike" spc="-1" smtClean="0">
                <a:solidFill>
                  <a:srgbClr val="27C2FF"/>
                </a:solidFill>
                <a:latin typeface="Bookman Old Style"/>
                <a:ea typeface="DejaVu Sans"/>
              </a:rPr>
              <a:t>2025 </a:t>
            </a:r>
            <a:r>
              <a:rPr lang="ru-RU" sz="1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и </a:t>
            </a:r>
            <a:r>
              <a:rPr lang="ru-RU" sz="1200" b="1" strike="noStrike" spc="-1" smtClean="0">
                <a:solidFill>
                  <a:srgbClr val="27C2FF"/>
                </a:solidFill>
                <a:latin typeface="Bookman Old Style"/>
                <a:ea typeface="DejaVu Sans"/>
              </a:rPr>
              <a:t>2026 </a:t>
            </a:r>
            <a:r>
              <a:rPr lang="ru-RU" sz="12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годов)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0" y="0"/>
            <a:ext cx="91429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Источники финансирования бюджета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272" name="CustomShape 2"/>
          <p:cNvSpPr/>
          <p:nvPr/>
        </p:nvSpPr>
        <p:spPr>
          <a:xfrm>
            <a:off x="214200" y="785880"/>
            <a:ext cx="8785800" cy="115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     </a:t>
            </a:r>
            <a:r>
              <a:rPr lang="ru-RU" sz="1400" b="1" strike="noStrike" spc="-1">
                <a:solidFill>
                  <a:srgbClr val="7030A0"/>
                </a:solidFill>
                <a:latin typeface="Century Gothic"/>
                <a:ea typeface="DejaVu Sans"/>
              </a:rPr>
              <a:t>В процессе принятия и исполнения бюджета муниципального образования город Струнино большое значение приобретает сбалансированность доходов и расходов. Если доходы превышают расходы, то возникает ПРОФИЦИТ. Но чаще всего расходы превышают доходы. В таком случае возникает ДЕФИЦИТ.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73" name="CustomShape 3"/>
          <p:cNvSpPr/>
          <p:nvPr/>
        </p:nvSpPr>
        <p:spPr>
          <a:xfrm>
            <a:off x="285840" y="2071800"/>
            <a:ext cx="1641960" cy="442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Источники финансирования муниципального образования город Струнино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74" name="CustomShape 4"/>
          <p:cNvSpPr/>
          <p:nvPr/>
        </p:nvSpPr>
        <p:spPr>
          <a:xfrm>
            <a:off x="3214800" y="2071800"/>
            <a:ext cx="2427840" cy="12848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4C1F"/>
              </a:gs>
              <a:gs pos="50000">
                <a:srgbClr val="006D2C"/>
              </a:gs>
              <a:gs pos="100000">
                <a:srgbClr val="008133"/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БЮДЖЕТНЫЕ КРЕДИТЫ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полученные от бюджетов других уровней бюджетной системы РФ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5" name="CustomShape 5"/>
          <p:cNvSpPr/>
          <p:nvPr/>
        </p:nvSpPr>
        <p:spPr>
          <a:xfrm>
            <a:off x="3214800" y="3571920"/>
            <a:ext cx="2427840" cy="135612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4C1F"/>
              </a:gs>
              <a:gs pos="50000">
                <a:srgbClr val="006D2C"/>
              </a:gs>
              <a:gs pos="100000">
                <a:srgbClr val="008133"/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КРЕДИТЫ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,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 полученные от кредитных организаций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6" name="CustomShape 6"/>
          <p:cNvSpPr/>
          <p:nvPr/>
        </p:nvSpPr>
        <p:spPr>
          <a:xfrm>
            <a:off x="3214800" y="5072040"/>
            <a:ext cx="2427840" cy="135612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4C1F"/>
              </a:gs>
              <a:gs pos="50000">
                <a:srgbClr val="006D2C"/>
              </a:gs>
              <a:gs pos="100000">
                <a:srgbClr val="008133"/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ИЗМЕНЕНИЕ ОСТАТКОВ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средств на счетах по учету средств местного бюджета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7" name="CustomShape 7"/>
          <p:cNvSpPr/>
          <p:nvPr/>
        </p:nvSpPr>
        <p:spPr>
          <a:xfrm>
            <a:off x="6804360" y="2071800"/>
            <a:ext cx="1784880" cy="2213640"/>
          </a:xfrm>
          <a:prstGeom prst="roundRect">
            <a:avLst>
              <a:gd name="adj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Century Gothic"/>
                <a:ea typeface="DejaVu Sans"/>
              </a:rPr>
              <a:t>МУНИЦИПАЛЬНЫЙ ДОЛГ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, то есть совокупность долговых обязательств муниципального образования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78" name="CustomShape 8"/>
          <p:cNvSpPr/>
          <p:nvPr/>
        </p:nvSpPr>
        <p:spPr>
          <a:xfrm>
            <a:off x="2143080" y="2500200"/>
            <a:ext cx="641880" cy="21312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9" name="CustomShape 9"/>
          <p:cNvSpPr/>
          <p:nvPr/>
        </p:nvSpPr>
        <p:spPr>
          <a:xfrm>
            <a:off x="2143080" y="5643720"/>
            <a:ext cx="641880" cy="21312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0" name="CustomShape 10"/>
          <p:cNvSpPr/>
          <p:nvPr/>
        </p:nvSpPr>
        <p:spPr>
          <a:xfrm>
            <a:off x="2143080" y="4143240"/>
            <a:ext cx="641880" cy="213120"/>
          </a:xfrm>
          <a:prstGeom prst="righ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1" name="CustomShape 11"/>
          <p:cNvSpPr/>
          <p:nvPr/>
        </p:nvSpPr>
        <p:spPr>
          <a:xfrm rot="5400000">
            <a:off x="4332600" y="3026160"/>
            <a:ext cx="3194280" cy="856080"/>
          </a:xfrm>
          <a:prstGeom prst="blockArc">
            <a:avLst>
              <a:gd name="adj1" fmla="val 10800000"/>
              <a:gd name="adj2" fmla="val 0"/>
              <a:gd name="adj3" fmla="val 25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/>
          </a:gradFill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2" name="CustomShape 12"/>
          <p:cNvSpPr/>
          <p:nvPr/>
        </p:nvSpPr>
        <p:spPr>
          <a:xfrm>
            <a:off x="5643720" y="1785960"/>
            <a:ext cx="213120" cy="356040"/>
          </a:xfrm>
          <a:prstGeom prst="lef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3" name="CustomShape 13"/>
          <p:cNvSpPr/>
          <p:nvPr/>
        </p:nvSpPr>
        <p:spPr>
          <a:xfrm>
            <a:off x="5643720" y="4786200"/>
            <a:ext cx="213120" cy="356040"/>
          </a:xfrm>
          <a:prstGeom prst="left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rgbClr val="025624"/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CustomShape 1"/>
          <p:cNvSpPr/>
          <p:nvPr/>
        </p:nvSpPr>
        <p:spPr>
          <a:xfrm>
            <a:off x="285840" y="142920"/>
            <a:ext cx="8642880" cy="82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Межбюджетные трансферты (безвозмездные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поступления)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285" name="CustomShape 2"/>
          <p:cNvSpPr/>
          <p:nvPr/>
        </p:nvSpPr>
        <p:spPr>
          <a:xfrm>
            <a:off x="142920" y="1143000"/>
            <a:ext cx="90000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7030A0"/>
                </a:solidFill>
                <a:latin typeface="Century Gothic"/>
                <a:ea typeface="DejaVu Sans"/>
              </a:rPr>
              <a:t>    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6" name="CustomShape 3"/>
          <p:cNvSpPr/>
          <p:nvPr/>
        </p:nvSpPr>
        <p:spPr>
          <a:xfrm>
            <a:off x="142920" y="3214800"/>
            <a:ext cx="1999080" cy="221364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rgbClr val="1E2E68"/>
            </a:solidFill>
            <a:round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Формы межбюджетных трансфертов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7" name="CustomShape 4"/>
          <p:cNvSpPr/>
          <p:nvPr/>
        </p:nvSpPr>
        <p:spPr>
          <a:xfrm>
            <a:off x="2500200" y="1928880"/>
            <a:ext cx="5928120" cy="142776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ДОТАЦИИ – 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8" name="CustomShape 5"/>
          <p:cNvSpPr/>
          <p:nvPr/>
        </p:nvSpPr>
        <p:spPr>
          <a:xfrm>
            <a:off x="2571840" y="3429000"/>
            <a:ext cx="5856840" cy="178488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СУБВЕНЦИИ – 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бюджетные средства, предоставляемые бюджету другого уровня бюджетной системы РФ на безвозмездной и безвозвратной основах на осуществление определенных целевых расходов, возникающих при выполнении полномочий РФ, переданных для осуществления органам государственной власти другого уровня бюджетной системы РФ.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89" name="CustomShape 6"/>
          <p:cNvSpPr/>
          <p:nvPr/>
        </p:nvSpPr>
        <p:spPr>
          <a:xfrm>
            <a:off x="2643120" y="5286240"/>
            <a:ext cx="5713920" cy="142776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СУБСИДИИ – 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бюджетные средства, предоставляемые бюджету другого уровня бюджетной системы РФ, в целях софинансирования расходных обязательств, возникающих при выполнении полномочий органов местного самоуправления по вопросам местного значения.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 rot="16526400">
            <a:off x="2261880" y="3998880"/>
            <a:ext cx="2751480" cy="3029760"/>
          </a:xfrm>
          <a:prstGeom prst="teardrop">
            <a:avLst>
              <a:gd name="adj" fmla="val 91010"/>
            </a:avLst>
          </a:prstGeom>
          <a:solidFill>
            <a:srgbClr val="037F35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1" name="CustomShape 2"/>
          <p:cNvSpPr/>
          <p:nvPr/>
        </p:nvSpPr>
        <p:spPr>
          <a:xfrm>
            <a:off x="0" y="0"/>
            <a:ext cx="914292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Расходы бюджета</a:t>
            </a:r>
            <a:endParaRPr lang="ru-RU" sz="4000" b="0" strike="noStrike" spc="-1">
              <a:latin typeface="Arial"/>
            </a:endParaRPr>
          </a:p>
        </p:txBody>
      </p:sp>
      <p:sp>
        <p:nvSpPr>
          <p:cNvPr id="292" name="CustomShape 3"/>
          <p:cNvSpPr/>
          <p:nvPr/>
        </p:nvSpPr>
        <p:spPr>
          <a:xfrm>
            <a:off x="142920" y="857160"/>
            <a:ext cx="8857080" cy="72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7030A0"/>
                </a:solidFill>
                <a:latin typeface="Century Gothic"/>
                <a:ea typeface="DejaVu Sans"/>
              </a:rPr>
              <a:t>   Расходы бюджета муниципального образования город Струнино – денежные средства, направляемые на финансовое обеспечение задач и функций государства и местного самоуправления.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93" name="CustomShape 4"/>
          <p:cNvSpPr/>
          <p:nvPr/>
        </p:nvSpPr>
        <p:spPr>
          <a:xfrm>
            <a:off x="642960" y="2000160"/>
            <a:ext cx="2070720" cy="157068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  <a:scene3d>
            <a:camera prst="perspectiveHeroicExtremeRightFacing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Классификация расходов по признакам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94" name="CustomShape 5"/>
          <p:cNvSpPr/>
          <p:nvPr/>
        </p:nvSpPr>
        <p:spPr>
          <a:xfrm rot="13757400">
            <a:off x="4946760" y="1454760"/>
            <a:ext cx="2751480" cy="3029760"/>
          </a:xfrm>
          <a:prstGeom prst="teardrop">
            <a:avLst>
              <a:gd name="adj" fmla="val 100000"/>
            </a:avLst>
          </a:prstGeom>
          <a:solidFill>
            <a:srgbClr val="037F35"/>
          </a:solidFill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5" name="CustomShape 6"/>
          <p:cNvSpPr/>
          <p:nvPr/>
        </p:nvSpPr>
        <p:spPr>
          <a:xfrm>
            <a:off x="4643280" y="2000160"/>
            <a:ext cx="2784960" cy="1549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Ведомственная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к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лассификация расходов бюджета непосредственно связана со структурой управления, она отображает группировку юридических лиц, получающих бюджетные средства (главные распорядители средств бюджета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)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96" name="CustomShape 7"/>
          <p:cNvSpPr/>
          <p:nvPr/>
        </p:nvSpPr>
        <p:spPr>
          <a:xfrm>
            <a:off x="2143080" y="4429080"/>
            <a:ext cx="2499120" cy="161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Функциональная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классификация отражает направление средств бюджета на выполнение основных функций государства (раздел</a:t>
            </a: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 – </a:t>
            </a: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подраздел – целевые статьи – виды расходов)</a:t>
            </a: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 </a:t>
            </a: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CustomShape 1"/>
          <p:cNvSpPr/>
          <p:nvPr/>
        </p:nvSpPr>
        <p:spPr>
          <a:xfrm>
            <a:off x="0" y="142920"/>
            <a:ext cx="9118800" cy="51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Понятия и типы расходных обязательств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298" name="CustomShape 2"/>
          <p:cNvSpPr/>
          <p:nvPr/>
        </p:nvSpPr>
        <p:spPr>
          <a:xfrm>
            <a:off x="142920" y="714240"/>
            <a:ext cx="8857800" cy="82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    Расходные обязательства – </a:t>
            </a:r>
            <a:r>
              <a:rPr lang="ru-RU" sz="1200" b="1" strike="noStrike" spc="-1">
                <a:solidFill>
                  <a:srgbClr val="FFFF00"/>
                </a:solidFill>
                <a:latin typeface="Arial"/>
                <a:ea typeface="DejaVu Sans"/>
              </a:rPr>
              <a:t>это возникающие на основе закона, иного нормативного правового акта, договора или соглашения обязанности публично-правового образования или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действующего от его имени бюджетного учреждения предоставить физическому лицу или юридическому лицу, иному публично- правовому образованию средства из соответствующего бюджета.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99" name="CustomShape 3"/>
          <p:cNvSpPr/>
          <p:nvPr/>
        </p:nvSpPr>
        <p:spPr>
          <a:xfrm>
            <a:off x="2857320" y="1571760"/>
            <a:ext cx="2857320" cy="4996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Расходные обязательства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00" name="CustomShape 4"/>
          <p:cNvSpPr/>
          <p:nvPr/>
        </p:nvSpPr>
        <p:spPr>
          <a:xfrm>
            <a:off x="214200" y="2571840"/>
            <a:ext cx="4285800" cy="242856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Публичные</a:t>
            </a:r>
            <a:r>
              <a:rPr lang="ru-RU" sz="125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– возникающие на основе закона, иного нормативного правового акта публично – правового образования перед физическим или юридическим лицом, иным публично-правовым образованием, подлежащие исполнению в установленном соответствующим законом, иным нормативным правовым актом размере или имеющие установленный указанным законом, актом порядок его определения.</a:t>
            </a:r>
            <a:endParaRPr lang="ru-RU" sz="1250" b="0" strike="noStrike" spc="-1">
              <a:latin typeface="Arial"/>
            </a:endParaRPr>
          </a:p>
        </p:txBody>
      </p:sp>
      <p:sp>
        <p:nvSpPr>
          <p:cNvPr id="301" name="CustomShape 5"/>
          <p:cNvSpPr/>
          <p:nvPr/>
        </p:nvSpPr>
        <p:spPr>
          <a:xfrm>
            <a:off x="1080" y="5157360"/>
            <a:ext cx="9143640" cy="136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В целях надлежащего контроля за осуществлением расходных обязательств на органы государственной и муниципальной власти возложена обязанность по ведению реестра расходных обязательств.</a:t>
            </a:r>
            <a:endParaRPr lang="ru-RU" sz="12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   </a:t>
            </a:r>
            <a:r>
              <a:rPr lang="ru-RU" sz="12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Реестр расходных обязательств 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– используемый при составлении проекта бюджета, свод (перечень) законов, иных нормативно правовых актов, муниципальных правовых актов, обуславливающих публичные нормативные обязательства и (или) правовые основания для иных расходных обязательств с указанием соответствующих положений (статей, частей, пунктов, подпунктов, абзацев) законов и иных нормативных правовых актов с оценкой объемов бюджетных ассигнований, необходимых для исполнения включенных в реестр обязательств.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02" name="CustomShape 6"/>
          <p:cNvSpPr/>
          <p:nvPr/>
        </p:nvSpPr>
        <p:spPr>
          <a:xfrm>
            <a:off x="4786200" y="2500200"/>
            <a:ext cx="4214520" cy="242856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Публичные нормативные </a:t>
            </a: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– публичные обязательства перед физическим лицом, подлежащие исполнению в денежной форме в установленном соответствующим законом, иным нормативным правовым актом размере или имеющие установленный порядок его индексации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03" name="CustomShape 7"/>
          <p:cNvSpPr/>
          <p:nvPr/>
        </p:nvSpPr>
        <p:spPr>
          <a:xfrm rot="3132600">
            <a:off x="5258520" y="2157480"/>
            <a:ext cx="356760" cy="285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395D9"/>
          </a:solidFill>
          <a:ln>
            <a:noFill/>
          </a:ln>
          <a:effectLst>
            <a:outerShdw blurRad="50800" dist="37674" dir="135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4" name="CustomShape 8"/>
          <p:cNvSpPr/>
          <p:nvPr/>
        </p:nvSpPr>
        <p:spPr>
          <a:xfrm rot="8479800">
            <a:off x="2907720" y="2151720"/>
            <a:ext cx="356760" cy="285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395D9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ustomShape 1"/>
          <p:cNvSpPr/>
          <p:nvPr/>
        </p:nvSpPr>
        <p:spPr>
          <a:xfrm>
            <a:off x="1391760" y="0"/>
            <a:ext cx="606960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Понятие и функции налогов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306" name="CustomShape 2"/>
          <p:cNvSpPr/>
          <p:nvPr/>
        </p:nvSpPr>
        <p:spPr>
          <a:xfrm>
            <a:off x="357120" y="785880"/>
            <a:ext cx="8572320" cy="4284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Налоги </a:t>
            </a:r>
            <a:r>
              <a:rPr lang="ru-RU" sz="1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– </a:t>
            </a: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обязательные платежи юридических и физических лиц в бюджет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07" name="CustomShape 3"/>
          <p:cNvSpPr/>
          <p:nvPr/>
        </p:nvSpPr>
        <p:spPr>
          <a:xfrm>
            <a:off x="3071880" y="1571760"/>
            <a:ext cx="1999800" cy="114264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Функции налогов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08" name="CustomShape 4"/>
          <p:cNvSpPr/>
          <p:nvPr/>
        </p:nvSpPr>
        <p:spPr>
          <a:xfrm>
            <a:off x="3224160" y="1724040"/>
            <a:ext cx="1999800" cy="114264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Функции налогов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09" name="CustomShape 5"/>
          <p:cNvSpPr/>
          <p:nvPr/>
        </p:nvSpPr>
        <p:spPr>
          <a:xfrm>
            <a:off x="3376440" y="1876320"/>
            <a:ext cx="1999800" cy="1142640"/>
          </a:xfrm>
          <a:prstGeom prst="ellipse">
            <a:avLst/>
          </a:prstGeom>
          <a:solidFill>
            <a:srgbClr val="000099"/>
          </a:solidFill>
          <a:ln>
            <a:noFill/>
          </a:ln>
          <a:effectLst>
            <a:outerShdw blurRad="76200" dist="12218" dir="2700000" sy="-23000" kx="-800400" algn="bl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Функции налогов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10" name="CustomShape 6"/>
          <p:cNvSpPr/>
          <p:nvPr/>
        </p:nvSpPr>
        <p:spPr>
          <a:xfrm>
            <a:off x="6143760" y="335772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Распределительная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(перераспределять доходы между отраслями, организациями и гражданами)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11" name="CustomShape 7"/>
          <p:cNvSpPr/>
          <p:nvPr/>
        </p:nvSpPr>
        <p:spPr>
          <a:xfrm>
            <a:off x="3143160" y="335772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Регулятивная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(влиять на развитие экономики)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2" name="CustomShape 8"/>
          <p:cNvSpPr/>
          <p:nvPr/>
        </p:nvSpPr>
        <p:spPr>
          <a:xfrm>
            <a:off x="142920" y="335772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Фискальная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(сформировать доходы бюджета для выполнения функций государства)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3" name="CustomShape 9"/>
          <p:cNvSpPr/>
          <p:nvPr/>
        </p:nvSpPr>
        <p:spPr>
          <a:xfrm>
            <a:off x="295200" y="351000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Фискальная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(сформировать доходы бюджета для выполнения функций государства)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4" name="CustomShape 10"/>
          <p:cNvSpPr/>
          <p:nvPr/>
        </p:nvSpPr>
        <p:spPr>
          <a:xfrm>
            <a:off x="447480" y="366228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Фискальная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(сформировать доходы бюджета для выполнения функций государства)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5" name="CustomShape 11"/>
          <p:cNvSpPr/>
          <p:nvPr/>
        </p:nvSpPr>
        <p:spPr>
          <a:xfrm>
            <a:off x="3295800" y="351000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Регулятивная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(влиять на развитие экономики)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6" name="CustomShape 12"/>
          <p:cNvSpPr/>
          <p:nvPr/>
        </p:nvSpPr>
        <p:spPr>
          <a:xfrm>
            <a:off x="3448080" y="366228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Регулятивная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(влиять на развитие экономики)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317" name="CustomShape 13"/>
          <p:cNvSpPr/>
          <p:nvPr/>
        </p:nvSpPr>
        <p:spPr>
          <a:xfrm>
            <a:off x="6296040" y="351000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Распределительная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(перераспределять доходы между отраслями, организациями и гражданами)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18" name="CustomShape 14"/>
          <p:cNvSpPr/>
          <p:nvPr/>
        </p:nvSpPr>
        <p:spPr>
          <a:xfrm>
            <a:off x="6448320" y="3662280"/>
            <a:ext cx="2571480" cy="2142720"/>
          </a:xfrm>
          <a:prstGeom prst="roundRect">
            <a:avLst>
              <a:gd name="adj" fmla="val 16667"/>
            </a:avLst>
          </a:prstGeom>
          <a:solidFill>
            <a:srgbClr val="025624"/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Распределительная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(перераспределять доходы между отраслями, организациями и гражданами)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Рисунок 19"/>
          <p:cNvPicPr/>
          <p:nvPr/>
        </p:nvPicPr>
        <p:blipFill>
          <a:blip r:embed="rId2"/>
          <a:stretch/>
        </p:blipFill>
        <p:spPr>
          <a:xfrm>
            <a:off x="6500880" y="5786280"/>
            <a:ext cx="1141920" cy="856080"/>
          </a:xfrm>
          <a:prstGeom prst="rect">
            <a:avLst/>
          </a:prstGeom>
          <a:ln>
            <a:noFill/>
          </a:ln>
        </p:spPr>
      </p:pic>
      <p:sp>
        <p:nvSpPr>
          <p:cNvPr id="320" name="CustomShape 1"/>
          <p:cNvSpPr/>
          <p:nvPr/>
        </p:nvSpPr>
        <p:spPr>
          <a:xfrm>
            <a:off x="1211400" y="0"/>
            <a:ext cx="66164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Гражданин, его участие в бюджетном процессе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321" name="CustomShape 2"/>
          <p:cNvSpPr/>
          <p:nvPr/>
        </p:nvSpPr>
        <p:spPr>
          <a:xfrm>
            <a:off x="142920" y="3071880"/>
            <a:ext cx="2642040" cy="1999080"/>
          </a:xfrm>
          <a:prstGeom prst="rightArrowCallout">
            <a:avLst>
              <a:gd name="adj1" fmla="val 23841"/>
              <a:gd name="adj2" fmla="val 21522"/>
              <a:gd name="adj3" fmla="val 35435"/>
              <a:gd name="adj4" fmla="val 64977"/>
            </a:avLst>
          </a:prstGeom>
          <a:ln>
            <a:noFill/>
          </a:ln>
          <a:effectLst>
            <a:outerShdw blurRad="50800" dist="38160" dir="10800000" algn="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Гражданин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как налогоплательщик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(</a:t>
            </a: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помогает формировать доходную часть бюджета)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22" name="CustomShape 3"/>
          <p:cNvSpPr/>
          <p:nvPr/>
        </p:nvSpPr>
        <p:spPr>
          <a:xfrm>
            <a:off x="2928960" y="3071880"/>
            <a:ext cx="2999160" cy="1999080"/>
          </a:xfrm>
          <a:prstGeom prst="rightArrowCallout">
            <a:avLst>
              <a:gd name="adj1" fmla="val 23841"/>
              <a:gd name="adj2" fmla="val 21522"/>
              <a:gd name="adj3" fmla="val 35435"/>
              <a:gd name="adj4" fmla="val 64977"/>
            </a:avLst>
          </a:prstGeom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Гражданин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как налогоплательщик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(</a:t>
            </a: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помогает формировать доходную часть бюджета)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323" name="Рисунок 6"/>
          <p:cNvPicPr/>
          <p:nvPr/>
        </p:nvPicPr>
        <p:blipFill>
          <a:blip r:embed="rId3"/>
          <a:stretch/>
        </p:blipFill>
        <p:spPr>
          <a:xfrm>
            <a:off x="2857320" y="3071880"/>
            <a:ext cx="2070720" cy="1999080"/>
          </a:xfrm>
          <a:prstGeom prst="rect">
            <a:avLst/>
          </a:prstGeom>
          <a:ln>
            <a:noFill/>
          </a:ln>
        </p:spPr>
      </p:pic>
      <p:sp>
        <p:nvSpPr>
          <p:cNvPr id="324" name="CustomShape 4"/>
          <p:cNvSpPr/>
          <p:nvPr/>
        </p:nvSpPr>
        <p:spPr>
          <a:xfrm>
            <a:off x="6143760" y="3071880"/>
            <a:ext cx="2713680" cy="2070720"/>
          </a:xfrm>
          <a:prstGeom prst="rect">
            <a:avLst/>
          </a:prstGeom>
          <a:ln>
            <a:noFill/>
          </a:ln>
          <a:effectLst>
            <a:outerShdw blurRad="50800" dist="38160" dir="10800000" algn="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Гражданин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как получатель социальных гарантий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(расходная часть бюджета – образование, ЖКХ, социальные льготы и другие направления социальных гарантий)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25" name="CustomShape 5"/>
          <p:cNvSpPr/>
          <p:nvPr/>
        </p:nvSpPr>
        <p:spPr>
          <a:xfrm>
            <a:off x="2428920" y="1857240"/>
            <a:ext cx="1070640" cy="64188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ЕНВД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26" name="CustomShape 6"/>
          <p:cNvSpPr/>
          <p:nvPr/>
        </p:nvSpPr>
        <p:spPr>
          <a:xfrm>
            <a:off x="142920" y="714240"/>
            <a:ext cx="1213200" cy="78480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0000"/>
                </a:solidFill>
                <a:latin typeface="Bookman Old Style"/>
                <a:ea typeface="DejaVu Sans"/>
              </a:rPr>
              <a:t>НДФЛ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27" name="CustomShape 7"/>
          <p:cNvSpPr/>
          <p:nvPr/>
        </p:nvSpPr>
        <p:spPr>
          <a:xfrm>
            <a:off x="142920" y="1643040"/>
            <a:ext cx="1070280" cy="64188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Госпошлина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28" name="CustomShape 8"/>
          <p:cNvSpPr/>
          <p:nvPr/>
        </p:nvSpPr>
        <p:spPr>
          <a:xfrm>
            <a:off x="1071360" y="2286000"/>
            <a:ext cx="1213200" cy="71316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Акцизы на ГСМ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329" name="CustomShape 9"/>
          <p:cNvSpPr/>
          <p:nvPr/>
        </p:nvSpPr>
        <p:spPr>
          <a:xfrm>
            <a:off x="1357200" y="928800"/>
            <a:ext cx="1356120" cy="9277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Righ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Прочие налоговые платежи</a:t>
            </a:r>
            <a:endParaRPr lang="ru-RU" sz="1200" b="0" strike="noStrike" spc="-1">
              <a:latin typeface="Arial"/>
            </a:endParaRPr>
          </a:p>
        </p:txBody>
      </p:sp>
      <p:pic>
        <p:nvPicPr>
          <p:cNvPr id="330" name="Рисунок 18"/>
          <p:cNvPicPr/>
          <p:nvPr/>
        </p:nvPicPr>
        <p:blipFill>
          <a:blip r:embed="rId4"/>
          <a:stretch/>
        </p:blipFill>
        <p:spPr>
          <a:xfrm>
            <a:off x="7715160" y="5286240"/>
            <a:ext cx="1165680" cy="874080"/>
          </a:xfrm>
          <a:prstGeom prst="rect">
            <a:avLst/>
          </a:prstGeom>
          <a:ln>
            <a:noFill/>
          </a:ln>
        </p:spPr>
      </p:pic>
      <p:sp>
        <p:nvSpPr>
          <p:cNvPr id="331" name="CustomShape 10"/>
          <p:cNvSpPr/>
          <p:nvPr/>
        </p:nvSpPr>
        <p:spPr>
          <a:xfrm>
            <a:off x="3286080" y="2714760"/>
            <a:ext cx="1284840" cy="33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БЮДЖЕТ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CustomShape 1"/>
          <p:cNvSpPr/>
          <p:nvPr/>
        </p:nvSpPr>
        <p:spPr>
          <a:xfrm>
            <a:off x="0" y="0"/>
            <a:ext cx="9143640" cy="82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Основные направления бюджетной политики </a:t>
            </a:r>
            <a:endParaRPr lang="ru-RU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на </a:t>
            </a:r>
            <a:r>
              <a:rPr lang="ru-RU" sz="24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2024 </a:t>
            </a:r>
            <a:r>
              <a:rPr lang="ru-RU" sz="2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– </a:t>
            </a:r>
            <a:r>
              <a:rPr lang="ru-RU" sz="24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2026 </a:t>
            </a:r>
            <a:r>
              <a:rPr lang="ru-RU" sz="2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годы</a:t>
            </a:r>
            <a:endParaRPr lang="ru-RU" sz="2400" b="0" strike="noStrike" spc="-1" dirty="0">
              <a:latin typeface="Arial"/>
            </a:endParaRPr>
          </a:p>
        </p:txBody>
      </p:sp>
      <p:sp>
        <p:nvSpPr>
          <p:cNvPr id="333" name="CustomShape 2"/>
          <p:cNvSpPr/>
          <p:nvPr/>
        </p:nvSpPr>
        <p:spPr>
          <a:xfrm>
            <a:off x="357120" y="1071720"/>
            <a:ext cx="8429400" cy="1285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4" name="CustomShape 3"/>
          <p:cNvSpPr/>
          <p:nvPr/>
        </p:nvSpPr>
        <p:spPr>
          <a:xfrm>
            <a:off x="428760" y="1143000"/>
            <a:ext cx="8286480" cy="10142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Основное требование к бюджетной политике</a:t>
            </a:r>
            <a:r>
              <a:rPr lang="ru-RU" sz="16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>
                <a:solidFill>
                  <a:srgbClr val="FF0000"/>
                </a:solidFill>
                <a:latin typeface="Bookman Old Style"/>
                <a:ea typeface="DejaVu Sans"/>
              </a:rPr>
              <a:t>– гарантированное исполнение принятых расходных обязательств, сохранение долгосрочной сбалансированности доходов и расходов, формирование бюджетных расходов, исходя из приоритетов и планируемых результатов государственной политики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.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35" name="CustomShape 4"/>
          <p:cNvSpPr/>
          <p:nvPr/>
        </p:nvSpPr>
        <p:spPr>
          <a:xfrm>
            <a:off x="357120" y="2643120"/>
            <a:ext cx="8429400" cy="3785760"/>
          </a:xfrm>
          <a:prstGeom prst="round2DiagRect">
            <a:avLst>
              <a:gd name="adj1" fmla="val 16667"/>
              <a:gd name="adj2" fmla="val 0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6" name="CustomShape 5"/>
          <p:cNvSpPr/>
          <p:nvPr/>
        </p:nvSpPr>
        <p:spPr>
          <a:xfrm>
            <a:off x="571320" y="2643120"/>
            <a:ext cx="8143560" cy="37841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Основные направления бюджетной политики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на </a:t>
            </a:r>
            <a:r>
              <a:rPr lang="ru-RU" sz="2000" b="1" strike="noStrike" spc="-1" dirty="0" smtClean="0">
                <a:solidFill>
                  <a:srgbClr val="7030A0"/>
                </a:solidFill>
                <a:latin typeface="Bookman Old Style"/>
                <a:ea typeface="DejaVu Sans"/>
              </a:rPr>
              <a:t>2024 </a:t>
            </a: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– </a:t>
            </a:r>
            <a:r>
              <a:rPr lang="ru-RU" sz="2000" b="1" strike="noStrike" spc="-1" dirty="0" smtClean="0">
                <a:solidFill>
                  <a:srgbClr val="7030A0"/>
                </a:solidFill>
                <a:latin typeface="Bookman Old Style"/>
                <a:ea typeface="DejaVu Sans"/>
              </a:rPr>
              <a:t>2026 </a:t>
            </a: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годы: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0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Bookman Old Style"/>
                <a:ea typeface="DejaVu Sans"/>
              </a:rPr>
              <a:t> </a:t>
            </a: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исполнение всех действующих расходных обязательств;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оптимизация и повышение эффективности бюджетных расходов;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обеспечение «увязки» бюджетных расходов с конкретными результатами в рамках муниципальных программ, развитие </a:t>
            </a:r>
            <a:r>
              <a:rPr lang="ru-RU" sz="1800" b="1" strike="noStrike" spc="-1" dirty="0" err="1">
                <a:solidFill>
                  <a:srgbClr val="FF0000"/>
                </a:solidFill>
                <a:latin typeface="Arial"/>
                <a:ea typeface="DejaVu Sans"/>
              </a:rPr>
              <a:t>программно</a:t>
            </a: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- целевых методов;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сбалансированность  бюджета города Струнино;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сохранение низкого уровня долговой нагрузки;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indent="-216000" algn="just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800" b="1" strike="noStrike" spc="-1" dirty="0">
                <a:solidFill>
                  <a:srgbClr val="FF0000"/>
                </a:solidFill>
                <a:latin typeface="Arial"/>
                <a:ea typeface="DejaVu Sans"/>
              </a:rPr>
              <a:t> обеспечение прозрачности и доступности бюджетной политики.</a:t>
            </a:r>
            <a:endParaRPr lang="ru-RU" sz="1800" b="0" strike="noStrike" spc="-1" dirty="0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CustomShape 1"/>
          <p:cNvSpPr/>
          <p:nvPr/>
        </p:nvSpPr>
        <p:spPr>
          <a:xfrm>
            <a:off x="1195920" y="0"/>
            <a:ext cx="6662520" cy="82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Основы составления проекта бюджета</a:t>
            </a:r>
            <a:endParaRPr lang="ru-RU" sz="2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муниципального образования город Струнино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338" name="CustomShape 2"/>
          <p:cNvSpPr/>
          <p:nvPr/>
        </p:nvSpPr>
        <p:spPr>
          <a:xfrm>
            <a:off x="3384360" y="2391840"/>
            <a:ext cx="2285640" cy="1714320"/>
          </a:xfrm>
          <a:prstGeom prst="ellipse">
            <a:avLst/>
          </a:prstGeom>
          <a:gradFill rotWithShape="0">
            <a:gsLst>
              <a:gs pos="0">
                <a:srgbClr val="000099"/>
              </a:gs>
              <a:gs pos="100000">
                <a:schemeClr val="accent1">
                  <a:lumMod val="50000"/>
                </a:schemeClr>
              </a:gs>
              <a:gs pos="100000">
                <a:srgbClr val="E109B8"/>
              </a:gs>
            </a:gsLst>
            <a:lin ang="5400000"/>
          </a:gradFill>
          <a:ln>
            <a:noFill/>
          </a:ln>
          <a:effectLst>
            <a:outerShdw blurRad="190500" dist="228593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r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Составление проекта бюджета муниципального образования г. Струнино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339" name="CustomShape 3"/>
          <p:cNvSpPr/>
          <p:nvPr/>
        </p:nvSpPr>
        <p:spPr>
          <a:xfrm>
            <a:off x="395640" y="2205000"/>
            <a:ext cx="1944000" cy="201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RightFacing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Прогноз социально – экономического развития г. Струнино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0" name="CustomShape 4"/>
          <p:cNvSpPr/>
          <p:nvPr/>
        </p:nvSpPr>
        <p:spPr>
          <a:xfrm>
            <a:off x="6804360" y="2270160"/>
            <a:ext cx="1944000" cy="201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Основные направления бюджетной и налоговой политики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1" name="CustomShape 5"/>
          <p:cNvSpPr/>
          <p:nvPr/>
        </p:nvSpPr>
        <p:spPr>
          <a:xfrm>
            <a:off x="3211920" y="4639680"/>
            <a:ext cx="2421000" cy="201600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317520" dir="5400000" sx="90000" sy="-19000" rotWithShape="0">
              <a:srgbClr val="000000">
                <a:alpha val="15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7030A0"/>
                </a:solidFill>
                <a:latin typeface="Bookman Old Style"/>
                <a:ea typeface="DejaVu Sans"/>
              </a:rPr>
              <a:t>Муниципальные программы муниципального образования г. Струнино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2" name="CustomShape 6"/>
          <p:cNvSpPr/>
          <p:nvPr/>
        </p:nvSpPr>
        <p:spPr>
          <a:xfrm>
            <a:off x="2339640" y="3069000"/>
            <a:ext cx="503640" cy="359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3" name="CustomShape 7"/>
          <p:cNvSpPr/>
          <p:nvPr/>
        </p:nvSpPr>
        <p:spPr>
          <a:xfrm rot="10800000">
            <a:off x="6156720" y="3224520"/>
            <a:ext cx="503640" cy="359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4" name="CustomShape 8"/>
          <p:cNvSpPr/>
          <p:nvPr/>
        </p:nvSpPr>
        <p:spPr>
          <a:xfrm rot="16200000">
            <a:off x="4170600" y="4358520"/>
            <a:ext cx="503640" cy="35964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CustomShape 1"/>
          <p:cNvSpPr/>
          <p:nvPr/>
        </p:nvSpPr>
        <p:spPr>
          <a:xfrm>
            <a:off x="1035360" y="116640"/>
            <a:ext cx="7171560" cy="5184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39700" prst="cross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Бюджетная система Российской Федерации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346" name="CustomShape 2"/>
          <p:cNvSpPr/>
          <p:nvPr/>
        </p:nvSpPr>
        <p:spPr>
          <a:xfrm>
            <a:off x="5143680" y="1785960"/>
            <a:ext cx="171432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7" name="CustomShape 3"/>
          <p:cNvSpPr/>
          <p:nvPr/>
        </p:nvSpPr>
        <p:spPr>
          <a:xfrm>
            <a:off x="6340320" y="3429000"/>
            <a:ext cx="140004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II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8" name="CustomShape 4"/>
          <p:cNvSpPr/>
          <p:nvPr/>
        </p:nvSpPr>
        <p:spPr>
          <a:xfrm>
            <a:off x="7057440" y="4429080"/>
            <a:ext cx="15390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III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349" name="CustomShape 5"/>
          <p:cNvSpPr/>
          <p:nvPr/>
        </p:nvSpPr>
        <p:spPr>
          <a:xfrm>
            <a:off x="7502400" y="5572080"/>
            <a:ext cx="151740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IV</a:t>
            </a: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уровень </a:t>
            </a:r>
            <a:endParaRPr lang="ru-RU" sz="1800" b="0" strike="noStrike" spc="-1">
              <a:latin typeface="Arial"/>
            </a:endParaRPr>
          </a:p>
        </p:txBody>
      </p:sp>
      <p:grpSp>
        <p:nvGrpSpPr>
          <p:cNvPr id="350" name="Group 6"/>
          <p:cNvGrpSpPr/>
          <p:nvPr/>
        </p:nvGrpSpPr>
        <p:grpSpPr>
          <a:xfrm>
            <a:off x="285840" y="1000080"/>
            <a:ext cx="7286400" cy="5591160"/>
            <a:chOff x="285840" y="1000080"/>
            <a:chExt cx="7286400" cy="5591160"/>
          </a:xfrm>
        </p:grpSpPr>
        <p:sp>
          <p:nvSpPr>
            <p:cNvPr id="351" name="CustomShape 7"/>
            <p:cNvSpPr/>
            <p:nvPr/>
          </p:nvSpPr>
          <p:spPr>
            <a:xfrm>
              <a:off x="2442600" y="1000080"/>
              <a:ext cx="2972160" cy="2301840"/>
            </a:xfrm>
            <a:prstGeom prst="trapezoid">
              <a:avLst>
                <a:gd name="adj" fmla="val 64557"/>
              </a:avLst>
            </a:prstGeom>
            <a:solidFill>
              <a:schemeClr val="accent5"/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5120" tIns="15120" rIns="15120" bIns="15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endParaRPr lang="ru-RU" sz="1800" b="0" strike="noStrike" spc="-1" dirty="0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endParaRPr lang="ru-RU" sz="1800" b="0" strike="noStrike" spc="-1" dirty="0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endParaRPr lang="ru-RU" sz="1800" b="0" strike="noStrike" spc="-1" dirty="0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endParaRPr lang="ru-RU" sz="1800" b="0" strike="noStrike" spc="-1" dirty="0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 dirty="0">
                  <a:solidFill>
                    <a:srgbClr val="7030A0"/>
                  </a:solidFill>
                  <a:latin typeface="Bookman Old Style"/>
                  <a:ea typeface="DejaVu Sans"/>
                </a:rPr>
                <a:t>Федеральный </a:t>
              </a:r>
              <a:endParaRPr lang="ru-RU" sz="1200" b="0" strike="noStrike" spc="-1" dirty="0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 dirty="0">
                  <a:solidFill>
                    <a:srgbClr val="7030A0"/>
                  </a:solidFill>
                  <a:latin typeface="Bookman Old Style"/>
                  <a:ea typeface="DejaVu Sans"/>
                </a:rPr>
                <a:t>бюджет и </a:t>
              </a:r>
              <a:endParaRPr lang="ru-RU" sz="1200" b="0" strike="noStrike" spc="-1" dirty="0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 dirty="0">
                  <a:solidFill>
                    <a:srgbClr val="7030A0"/>
                  </a:solidFill>
                  <a:latin typeface="Bookman Old Style"/>
                  <a:ea typeface="DejaVu Sans"/>
                </a:rPr>
                <a:t>бюджеты </a:t>
              </a:r>
              <a:endParaRPr lang="ru-RU" sz="1200" b="0" strike="noStrike" spc="-1" dirty="0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 dirty="0">
                  <a:solidFill>
                    <a:srgbClr val="7030A0"/>
                  </a:solidFill>
                  <a:latin typeface="Bookman Old Style"/>
                  <a:ea typeface="DejaVu Sans"/>
                </a:rPr>
                <a:t>государственных </a:t>
              </a:r>
              <a:endParaRPr lang="ru-RU" sz="1200" b="0" strike="noStrike" spc="-1" dirty="0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 dirty="0">
                  <a:solidFill>
                    <a:srgbClr val="7030A0"/>
                  </a:solidFill>
                  <a:latin typeface="Bookman Old Style"/>
                  <a:ea typeface="DejaVu Sans"/>
                </a:rPr>
                <a:t>внебюджетных </a:t>
              </a:r>
              <a:endParaRPr lang="ru-RU" sz="1200" b="0" strike="noStrike" spc="-1" dirty="0">
                <a:latin typeface="Arial"/>
              </a:endParaRPr>
            </a:p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 dirty="0">
                  <a:solidFill>
                    <a:srgbClr val="7030A0"/>
                  </a:solidFill>
                  <a:latin typeface="Bookman Old Style"/>
                  <a:ea typeface="DejaVu Sans"/>
                </a:rPr>
                <a:t>фондов</a:t>
              </a:r>
              <a:endParaRPr lang="ru-RU" sz="1200" b="0" strike="noStrike" spc="-1" dirty="0">
                <a:latin typeface="Arial"/>
              </a:endParaRPr>
            </a:p>
          </p:txBody>
        </p:sp>
        <p:sp>
          <p:nvSpPr>
            <p:cNvPr id="352" name="CustomShape 8"/>
            <p:cNvSpPr/>
            <p:nvPr/>
          </p:nvSpPr>
          <p:spPr>
            <a:xfrm>
              <a:off x="1765800" y="3302280"/>
              <a:ext cx="4326480" cy="1048680"/>
            </a:xfrm>
            <a:prstGeom prst="trapezoid">
              <a:avLst>
                <a:gd name="adj" fmla="val 64557"/>
              </a:avLst>
            </a:prstGeom>
            <a:solidFill>
              <a:srgbClr val="FFFF00"/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5120" tIns="15120" rIns="15120" bIns="15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Бюджеты субъектов РФ и бюджеты территориальных государственных внебюджетных фондов</a:t>
              </a:r>
              <a:endParaRPr lang="ru-RU" sz="1200" b="0" strike="noStrike" spc="-1">
                <a:latin typeface="Arial"/>
              </a:endParaRPr>
            </a:p>
          </p:txBody>
        </p:sp>
        <p:sp>
          <p:nvSpPr>
            <p:cNvPr id="353" name="CustomShape 9"/>
            <p:cNvSpPr/>
            <p:nvPr/>
          </p:nvSpPr>
          <p:spPr>
            <a:xfrm>
              <a:off x="943920" y="4351320"/>
              <a:ext cx="5969880" cy="1272600"/>
            </a:xfrm>
            <a:prstGeom prst="trapezoid">
              <a:avLst>
                <a:gd name="adj" fmla="val 64557"/>
              </a:avLst>
            </a:prstGeom>
            <a:solidFill>
              <a:srgbClr val="037F35"/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5120" tIns="15120" rIns="15120" bIns="15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Местные бюджеты: бюджеты муниципальных районов, бюджеты городских округов, бюджеты внутригородских муниципальных образований городов федерального значения Москвы и Санкт-Петербурга значения</a:t>
              </a:r>
              <a:endParaRPr lang="ru-RU" sz="1200" b="0" strike="noStrike" spc="-1">
                <a:latin typeface="Arial"/>
              </a:endParaRPr>
            </a:p>
          </p:txBody>
        </p:sp>
        <p:sp>
          <p:nvSpPr>
            <p:cNvPr id="354" name="CustomShape 10"/>
            <p:cNvSpPr/>
            <p:nvPr/>
          </p:nvSpPr>
          <p:spPr>
            <a:xfrm>
              <a:off x="285840" y="5572080"/>
              <a:ext cx="7286400" cy="1019160"/>
            </a:xfrm>
            <a:prstGeom prst="trapezoid">
              <a:avLst>
                <a:gd name="adj" fmla="val 64557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23040" tIns="23040" rIns="23040" bIns="2304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629"/>
                </a:spcAft>
              </a:pPr>
              <a:r>
                <a:rPr lang="ru-RU" sz="1800" b="1" strike="noStrike" spc="-1">
                  <a:solidFill>
                    <a:srgbClr val="7030A0"/>
                  </a:solidFill>
                  <a:latin typeface="Bookman Old Style"/>
                  <a:ea typeface="DejaVu Sans"/>
                </a:rPr>
                <a:t>Бюджеты городских и сельских поселений</a:t>
              </a:r>
              <a:endParaRPr lang="ru-RU" sz="1800" b="0" strike="noStrike" spc="-1">
                <a:latin typeface="Arial"/>
              </a:endParaRPr>
            </a:p>
          </p:txBody>
        </p:sp>
      </p:grpSp>
      <p:grpSp>
        <p:nvGrpSpPr>
          <p:cNvPr id="355" name="Group 11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CustomShape 1"/>
          <p:cNvSpPr/>
          <p:nvPr/>
        </p:nvSpPr>
        <p:spPr>
          <a:xfrm>
            <a:off x="142920" y="642960"/>
            <a:ext cx="8857800" cy="7372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</a:t>
            </a:r>
            <a:r>
              <a:rPr lang="ru-RU" sz="14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Представляет собой деятельность по составлению проекта бюджета, его рассмотрению, утверждению, исполнению, составлению отчета об исполнении и его утверждению</a:t>
            </a:r>
            <a:endParaRPr lang="ru-RU" sz="14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57" name="CustomShape 2"/>
          <p:cNvSpPr/>
          <p:nvPr/>
        </p:nvSpPr>
        <p:spPr>
          <a:xfrm>
            <a:off x="0" y="0"/>
            <a:ext cx="91436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Бюджетный процесс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358" name="CustomShape 3"/>
          <p:cNvSpPr/>
          <p:nvPr/>
        </p:nvSpPr>
        <p:spPr>
          <a:xfrm>
            <a:off x="1714320" y="1643040"/>
            <a:ext cx="6000480" cy="4284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Стадии бюджетного процесса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59" name="CustomShape 4"/>
          <p:cNvSpPr/>
          <p:nvPr/>
        </p:nvSpPr>
        <p:spPr>
          <a:xfrm>
            <a:off x="142920" y="235728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0" name="CustomShape 5"/>
          <p:cNvSpPr/>
          <p:nvPr/>
        </p:nvSpPr>
        <p:spPr>
          <a:xfrm>
            <a:off x="714240" y="242892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1. Разработка проекта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1" name="CustomShape 6"/>
          <p:cNvSpPr/>
          <p:nvPr/>
        </p:nvSpPr>
        <p:spPr>
          <a:xfrm>
            <a:off x="142920" y="285732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2" name="CustomShape 7"/>
          <p:cNvSpPr/>
          <p:nvPr/>
        </p:nvSpPr>
        <p:spPr>
          <a:xfrm>
            <a:off x="714240" y="292896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2. Рассмотрение проекта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3" name="CustomShape 8"/>
          <p:cNvSpPr/>
          <p:nvPr/>
        </p:nvSpPr>
        <p:spPr>
          <a:xfrm>
            <a:off x="142920" y="335772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4" name="CustomShape 9"/>
          <p:cNvSpPr/>
          <p:nvPr/>
        </p:nvSpPr>
        <p:spPr>
          <a:xfrm>
            <a:off x="714240" y="342900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3. Утверждение 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5" name="CustomShape 10"/>
          <p:cNvSpPr/>
          <p:nvPr/>
        </p:nvSpPr>
        <p:spPr>
          <a:xfrm>
            <a:off x="714240" y="3929040"/>
            <a:ext cx="8072280" cy="3567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4. Исполнение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  <p:sp>
        <p:nvSpPr>
          <p:cNvPr id="366" name="CustomShape 11"/>
          <p:cNvSpPr/>
          <p:nvPr/>
        </p:nvSpPr>
        <p:spPr>
          <a:xfrm>
            <a:off x="142920" y="385776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7" name="CustomShape 12"/>
          <p:cNvSpPr/>
          <p:nvPr/>
        </p:nvSpPr>
        <p:spPr>
          <a:xfrm>
            <a:off x="142920" y="4500720"/>
            <a:ext cx="499680" cy="428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8" name="CustomShape 13"/>
          <p:cNvSpPr/>
          <p:nvPr/>
        </p:nvSpPr>
        <p:spPr>
          <a:xfrm>
            <a:off x="714240" y="4429080"/>
            <a:ext cx="8072280" cy="57132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5. Составление и утверждение отчета об  исполнении бюджета</a:t>
            </a:r>
            <a:endParaRPr lang="ru-RU" sz="1800" b="0" strike="noStrike" spc="-1" dirty="0">
              <a:solidFill>
                <a:srgbClr val="FFC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Picture 2"/>
          <p:cNvPicPr/>
          <p:nvPr/>
        </p:nvPicPr>
        <p:blipFill>
          <a:blip r:embed="rId2"/>
          <a:stretch/>
        </p:blipFill>
        <p:spPr>
          <a:xfrm>
            <a:off x="739080" y="403920"/>
            <a:ext cx="7910640" cy="6061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CustomShape 1"/>
          <p:cNvSpPr/>
          <p:nvPr/>
        </p:nvSpPr>
        <p:spPr>
          <a:xfrm>
            <a:off x="0" y="0"/>
            <a:ext cx="9143640" cy="82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chemeClr val="accent6">
                    <a:lumMod val="75000"/>
                  </a:schemeClr>
                </a:solidFill>
                <a:latin typeface="Bookman Old Style"/>
                <a:ea typeface="DejaVu Sans"/>
              </a:rPr>
              <a:t>Структура доходов бюджета муниципального </a:t>
            </a:r>
            <a:endParaRPr lang="ru-RU" sz="2400" b="0" strike="noStrike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chemeClr val="accent6">
                    <a:lumMod val="75000"/>
                  </a:schemeClr>
                </a:solidFill>
                <a:latin typeface="Bookman Old Style"/>
                <a:ea typeface="DejaVu Sans"/>
              </a:rPr>
              <a:t>образования город </a:t>
            </a:r>
            <a:r>
              <a:rPr lang="ru-RU" sz="2400" b="1" strike="noStrike" spc="-1" dirty="0">
                <a:solidFill>
                  <a:schemeClr val="accent6">
                    <a:lumMod val="75000"/>
                  </a:schemeClr>
                </a:solidFill>
                <a:latin typeface="Bookman Old Style"/>
                <a:ea typeface="DejaVu Sans"/>
              </a:rPr>
              <a:t>Струнино</a:t>
            </a:r>
            <a:endParaRPr lang="ru-RU" sz="2400" b="0" strike="noStrike" spc="-1" dirty="0">
              <a:solidFill>
                <a:schemeClr val="accent6">
                  <a:lumMod val="75000"/>
                </a:schemeClr>
              </a:solidFill>
              <a:latin typeface="Arial"/>
            </a:endParaRPr>
          </a:p>
        </p:txBody>
      </p:sp>
      <p:graphicFrame>
        <p:nvGraphicFramePr>
          <p:cNvPr id="370" name="Диаграмма 3"/>
          <p:cNvGraphicFramePr/>
          <p:nvPr>
            <p:extLst>
              <p:ext uri="{D42A27DB-BD31-4B8C-83A1-F6EECF244321}">
                <p14:modId xmlns:p14="http://schemas.microsoft.com/office/powerpoint/2010/main" val="2179785922"/>
              </p:ext>
            </p:extLst>
          </p:nvPr>
        </p:nvGraphicFramePr>
        <p:xfrm>
          <a:off x="285840" y="928800"/>
          <a:ext cx="8429400" cy="458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1" name="CustomShape 2"/>
          <p:cNvSpPr/>
          <p:nvPr/>
        </p:nvSpPr>
        <p:spPr>
          <a:xfrm>
            <a:off x="1691640" y="5517360"/>
            <a:ext cx="561636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   Налоговые доходы </a:t>
            </a:r>
            <a:r>
              <a:rPr lang="ru-RU" spc="-1" dirty="0" smtClean="0">
                <a:solidFill>
                  <a:srgbClr val="000000"/>
                </a:solidFill>
                <a:latin typeface="Arial"/>
                <a:ea typeface="DejaVu Sans"/>
              </a:rPr>
              <a:t>44928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тыс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 </a:t>
            </a:r>
            <a:r>
              <a:rPr lang="ru-RU" spc="-1" dirty="0" smtClean="0">
                <a:solidFill>
                  <a:srgbClr val="000000"/>
                </a:solidFill>
                <a:latin typeface="Arial"/>
                <a:ea typeface="DejaVu Sans"/>
              </a:rPr>
              <a:t>36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%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%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72" name="CustomShape 3"/>
          <p:cNvSpPr/>
          <p:nvPr/>
        </p:nvSpPr>
        <p:spPr>
          <a:xfrm>
            <a:off x="1907640" y="5625360"/>
            <a:ext cx="143640" cy="153000"/>
          </a:xfrm>
          <a:prstGeom prst="rect">
            <a:avLst/>
          </a:prstGeom>
          <a:solidFill>
            <a:schemeClr val="accent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3" name="CustomShape 4"/>
          <p:cNvSpPr/>
          <p:nvPr/>
        </p:nvSpPr>
        <p:spPr>
          <a:xfrm>
            <a:off x="1547640" y="5810040"/>
            <a:ext cx="61203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     Неналоговые доходы </a:t>
            </a:r>
            <a:r>
              <a:rPr lang="ru-RU" spc="-1" dirty="0" smtClean="0">
                <a:solidFill>
                  <a:srgbClr val="000000"/>
                </a:solidFill>
                <a:latin typeface="Arial"/>
                <a:ea typeface="DejaVu Sans"/>
              </a:rPr>
              <a:t>8070,8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тыс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 </a:t>
            </a:r>
            <a:r>
              <a:rPr lang="ru-RU" spc="-1" dirty="0" smtClean="0">
                <a:solidFill>
                  <a:srgbClr val="000000"/>
                </a:solidFill>
                <a:latin typeface="Arial"/>
                <a:ea typeface="DejaVu Sans"/>
              </a:rPr>
              <a:t>6,5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%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74" name="CustomShape 5"/>
          <p:cNvSpPr/>
          <p:nvPr/>
        </p:nvSpPr>
        <p:spPr>
          <a:xfrm>
            <a:off x="1907640" y="5925240"/>
            <a:ext cx="143640" cy="13788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5" name="CustomShape 6"/>
          <p:cNvSpPr/>
          <p:nvPr/>
        </p:nvSpPr>
        <p:spPr>
          <a:xfrm>
            <a:off x="1884960" y="6165360"/>
            <a:ext cx="6480360" cy="3678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   Безвозмездные поступления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71652,7тыс.руб.57,5 </a:t>
            </a:r>
            <a:r>
              <a:rPr lang="ru-RU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%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76" name="CustomShape 7"/>
          <p:cNvSpPr/>
          <p:nvPr/>
        </p:nvSpPr>
        <p:spPr>
          <a:xfrm>
            <a:off x="1907640" y="6275880"/>
            <a:ext cx="143640" cy="162360"/>
          </a:xfrm>
          <a:prstGeom prst="rect">
            <a:avLst/>
          </a:prstGeom>
          <a:solidFill>
            <a:schemeClr val="bg2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7501"/>
            <a:ext cx="8229240" cy="276999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Налоговые доходы 65 656,1 тыс. руб. 56,9 %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4185931731"/>
              </p:ext>
            </p:extLst>
          </p:nvPr>
        </p:nvGraphicFramePr>
        <p:xfrm>
          <a:off x="1523999" y="1397000"/>
          <a:ext cx="6101751" cy="4788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825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7501"/>
            <a:ext cx="8229240" cy="276999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Неналоговые доходы 8070,8 тыс. руб. 6,5 %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2837691448"/>
              </p:ext>
            </p:extLst>
          </p:nvPr>
        </p:nvGraphicFramePr>
        <p:xfrm>
          <a:off x="1285335" y="1164565"/>
          <a:ext cx="6308785" cy="4270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316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7501"/>
            <a:ext cx="8229240" cy="276999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Безвозмездные поступления 71652,70 тыс. руб. 57,5 %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3" name="Диаграмма 32"/>
          <p:cNvGraphicFramePr/>
          <p:nvPr>
            <p:extLst>
              <p:ext uri="{D42A27DB-BD31-4B8C-83A1-F6EECF244321}">
                <p14:modId xmlns:p14="http://schemas.microsoft.com/office/powerpoint/2010/main" val="132912951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Соединительная линия уступом 3"/>
          <p:cNvCxnSpPr/>
          <p:nvPr/>
        </p:nvCxnSpPr>
        <p:spPr>
          <a:xfrm rot="5400000">
            <a:off x="9405258" y="374469"/>
            <a:ext cx="43543" cy="261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069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CustomShape 1"/>
          <p:cNvSpPr/>
          <p:nvPr/>
        </p:nvSpPr>
        <p:spPr>
          <a:xfrm>
            <a:off x="0" y="0"/>
            <a:ext cx="914292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Показатели социально-экономического развития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муниципального образования город Струнино на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2024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год.</a:t>
            </a:r>
            <a:endParaRPr lang="ru-RU" sz="2000" b="0" strike="noStrike" spc="-1" dirty="0">
              <a:latin typeface="Arial"/>
            </a:endParaRPr>
          </a:p>
        </p:txBody>
      </p:sp>
      <p:pic>
        <p:nvPicPr>
          <p:cNvPr id="384" name="Рисунок 3"/>
          <p:cNvPicPr/>
          <p:nvPr/>
        </p:nvPicPr>
        <p:blipFill>
          <a:blip r:embed="rId2"/>
          <a:stretch/>
        </p:blipFill>
        <p:spPr>
          <a:xfrm>
            <a:off x="357120" y="1285920"/>
            <a:ext cx="1856160" cy="1499040"/>
          </a:xfrm>
          <a:prstGeom prst="rect">
            <a:avLst/>
          </a:prstGeom>
          <a:ln>
            <a:noFill/>
          </a:ln>
        </p:spPr>
      </p:pic>
      <p:pic>
        <p:nvPicPr>
          <p:cNvPr id="385" name="Рисунок 4"/>
          <p:cNvPicPr/>
          <p:nvPr/>
        </p:nvPicPr>
        <p:blipFill>
          <a:blip r:embed="rId3"/>
          <a:stretch/>
        </p:blipFill>
        <p:spPr>
          <a:xfrm>
            <a:off x="357120" y="3429000"/>
            <a:ext cx="1856160" cy="1499040"/>
          </a:xfrm>
          <a:prstGeom prst="rect">
            <a:avLst/>
          </a:prstGeom>
          <a:ln>
            <a:noFill/>
          </a:ln>
        </p:spPr>
      </p:pic>
      <p:pic>
        <p:nvPicPr>
          <p:cNvPr id="386" name="Рисунок 5"/>
          <p:cNvPicPr/>
          <p:nvPr/>
        </p:nvPicPr>
        <p:blipFill>
          <a:blip r:embed="rId4"/>
          <a:stretch/>
        </p:blipFill>
        <p:spPr>
          <a:xfrm>
            <a:off x="6643800" y="1571760"/>
            <a:ext cx="1856160" cy="1499040"/>
          </a:xfrm>
          <a:prstGeom prst="rect">
            <a:avLst/>
          </a:prstGeom>
          <a:ln>
            <a:noFill/>
          </a:ln>
        </p:spPr>
      </p:pic>
      <p:pic>
        <p:nvPicPr>
          <p:cNvPr id="387" name="Рисунок 6"/>
          <p:cNvPicPr/>
          <p:nvPr/>
        </p:nvPicPr>
        <p:blipFill>
          <a:blip r:embed="rId5"/>
          <a:stretch/>
        </p:blipFill>
        <p:spPr>
          <a:xfrm>
            <a:off x="6786720" y="4714920"/>
            <a:ext cx="1856160" cy="1499040"/>
          </a:xfrm>
          <a:prstGeom prst="rect">
            <a:avLst/>
          </a:prstGeom>
          <a:ln>
            <a:noFill/>
          </a:ln>
        </p:spPr>
      </p:pic>
      <p:sp>
        <p:nvSpPr>
          <p:cNvPr id="388" name="CustomShape 2"/>
          <p:cNvSpPr/>
          <p:nvPr/>
        </p:nvSpPr>
        <p:spPr>
          <a:xfrm>
            <a:off x="2428920" y="1571760"/>
            <a:ext cx="2284920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 smtClean="0">
                <a:solidFill>
                  <a:srgbClr val="7030A0"/>
                </a:solidFill>
                <a:latin typeface="Bookman Old Style"/>
                <a:ea typeface="DejaVu Sans"/>
              </a:rPr>
              <a:t>104,9 </a:t>
            </a:r>
            <a:r>
              <a:rPr lang="ru-RU" sz="14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индекс потребительских цен 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89" name="CustomShape 3"/>
          <p:cNvSpPr/>
          <p:nvPr/>
        </p:nvSpPr>
        <p:spPr>
          <a:xfrm>
            <a:off x="3643200" y="2357280"/>
            <a:ext cx="2642040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4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15453,0 руб</a:t>
            </a:r>
            <a:r>
              <a:rPr lang="ru-RU" sz="14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–</a:t>
            </a:r>
            <a:endParaRPr lang="ru-RU" sz="1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 прожиточный минимум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0" name="CustomShape 4"/>
          <p:cNvSpPr/>
          <p:nvPr/>
        </p:nvSpPr>
        <p:spPr>
          <a:xfrm>
            <a:off x="2214720" y="3571920"/>
            <a:ext cx="4142160" cy="10449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 </a:t>
            </a:r>
            <a:r>
              <a:rPr lang="ru-RU" sz="1400" b="1" spc="-1" dirty="0" smtClean="0">
                <a:solidFill>
                  <a:srgbClr val="7030A0"/>
                </a:solidFill>
                <a:latin typeface="Bookman Old Style"/>
                <a:ea typeface="DejaVu Sans"/>
              </a:rPr>
              <a:t>39470,62</a:t>
            </a:r>
            <a:r>
              <a:rPr lang="ru-RU" sz="1400" b="1" strike="noStrike" spc="-1" dirty="0" smtClean="0">
                <a:solidFill>
                  <a:srgbClr val="7030A0"/>
                </a:solidFill>
                <a:latin typeface="Bookman Old Style"/>
                <a:ea typeface="DejaVu Sans"/>
              </a:rPr>
              <a:t> руб</a:t>
            </a:r>
            <a:r>
              <a:rPr lang="ru-RU" sz="14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. – </a:t>
            </a:r>
            <a:r>
              <a:rPr lang="ru-RU" sz="12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среднемесячная номинальная начисленная заработная плата работников организаций (без учета субъектов малого предпринимательства) заработная плата.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391" name="CustomShape 5"/>
          <p:cNvSpPr/>
          <p:nvPr/>
        </p:nvSpPr>
        <p:spPr>
          <a:xfrm>
            <a:off x="2643120" y="5072040"/>
            <a:ext cx="3927960" cy="4602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281– 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число субъектов малого  предпринимательства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CustomShape 1"/>
          <p:cNvSpPr/>
          <p:nvPr/>
        </p:nvSpPr>
        <p:spPr>
          <a:xfrm>
            <a:off x="0" y="0"/>
            <a:ext cx="9142920" cy="63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Основные параметры бюджета муниципального образования 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город Струнино на </a:t>
            </a:r>
            <a:r>
              <a:rPr lang="ru-RU" sz="1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2024 </a:t>
            </a: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год.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393" name="CustomShape 2"/>
          <p:cNvSpPr/>
          <p:nvPr/>
        </p:nvSpPr>
        <p:spPr>
          <a:xfrm rot="5400000">
            <a:off x="855218" y="145581"/>
            <a:ext cx="1076323" cy="2499120"/>
          </a:xfrm>
          <a:prstGeom prst="homePlate">
            <a:avLst>
              <a:gd name="adj" fmla="val 50000"/>
            </a:avLst>
          </a:prstGeom>
          <a:solidFill>
            <a:srgbClr val="000099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rot="16200000" vert="vert270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Налоговые доходы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44928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тыс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4" name="CustomShape 3"/>
          <p:cNvSpPr/>
          <p:nvPr/>
        </p:nvSpPr>
        <p:spPr>
          <a:xfrm rot="5400000">
            <a:off x="3894480" y="34560"/>
            <a:ext cx="927720" cy="2570760"/>
          </a:xfrm>
          <a:prstGeom prst="homePlate">
            <a:avLst>
              <a:gd name="adj" fmla="val 50000"/>
            </a:avLst>
          </a:prstGeom>
          <a:solidFill>
            <a:srgbClr val="000099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rot="16200000" vert="vert270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Неналоговые доходы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8070,8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тыс.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5" name="CustomShape 4"/>
          <p:cNvSpPr/>
          <p:nvPr/>
        </p:nvSpPr>
        <p:spPr>
          <a:xfrm rot="5400000">
            <a:off x="6966000" y="-34920"/>
            <a:ext cx="999000" cy="2784960"/>
          </a:xfrm>
          <a:prstGeom prst="homePlate">
            <a:avLst>
              <a:gd name="adj" fmla="val 50000"/>
            </a:avLst>
          </a:prstGeom>
          <a:solidFill>
            <a:srgbClr val="000099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rot="16200000" vert="vert270"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Безвозмездные поступления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71652,7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тыс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6" name="CustomShape 5"/>
          <p:cNvSpPr/>
          <p:nvPr/>
        </p:nvSpPr>
        <p:spPr>
          <a:xfrm>
            <a:off x="285480" y="2071800"/>
            <a:ext cx="8571600" cy="284760"/>
          </a:xfrm>
          <a:prstGeom prst="roundRect">
            <a:avLst>
              <a:gd name="adj" fmla="val 16667"/>
            </a:avLst>
          </a:prstGeom>
          <a:solidFill>
            <a:srgbClr val="037F35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Доходы бюджета </a:t>
            </a:r>
            <a:r>
              <a:rPr lang="ru-RU" sz="1400" b="1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124 651,5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тыс.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7" name="CustomShape 6"/>
          <p:cNvSpPr/>
          <p:nvPr/>
        </p:nvSpPr>
        <p:spPr>
          <a:xfrm>
            <a:off x="214200" y="2643120"/>
            <a:ext cx="2713680" cy="927720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Доходы в расчете на 1 человека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10 922,8</a:t>
            </a:r>
          </a:p>
          <a:p>
            <a:pPr algn="ctr">
              <a:lnSpc>
                <a:spcPct val="100000"/>
              </a:lnSpc>
            </a:pP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  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руб.</a:t>
            </a:r>
            <a:endParaRPr lang="ru-RU" sz="1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400" b="0" strike="noStrike" spc="-1" dirty="0">
              <a:latin typeface="Arial"/>
            </a:endParaRPr>
          </a:p>
        </p:txBody>
      </p:sp>
      <p:sp>
        <p:nvSpPr>
          <p:cNvPr id="398" name="CustomShape 7"/>
          <p:cNvSpPr/>
          <p:nvPr/>
        </p:nvSpPr>
        <p:spPr>
          <a:xfrm>
            <a:off x="6143760" y="2643120"/>
            <a:ext cx="2713680" cy="927720"/>
          </a:xfrm>
          <a:prstGeom prst="roundRect">
            <a:avLst>
              <a:gd name="adj" fmla="val 16667"/>
            </a:avLst>
          </a:prstGeom>
          <a:solidFill>
            <a:srgbClr val="7030A0"/>
          </a:soli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Расходы в расчете на 1 человека  </a:t>
            </a:r>
            <a:r>
              <a:rPr lang="ru-RU" sz="1400" b="1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11 238,3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/>
            </a:r>
            <a:b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</a:b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  </a:t>
            </a: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399" name="CustomShape 8"/>
          <p:cNvSpPr/>
          <p:nvPr/>
        </p:nvSpPr>
        <p:spPr>
          <a:xfrm>
            <a:off x="3643200" y="2571840"/>
            <a:ext cx="1641960" cy="10706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  <a:softEdge rad="317500"/>
          </a:effectLst>
          <a:scene3d>
            <a:camera prst="orthographicFront"/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Bookman Old Style"/>
                <a:ea typeface="DejaVu Sans"/>
              </a:rPr>
              <a:t>БЮДЖЕТ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400" name="CustomShape 9"/>
          <p:cNvSpPr/>
          <p:nvPr/>
        </p:nvSpPr>
        <p:spPr>
          <a:xfrm>
            <a:off x="3434400" y="4285440"/>
            <a:ext cx="228492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Культура и кинематография </a:t>
            </a:r>
            <a:r>
              <a:rPr dirty="0"/>
              <a:t/>
            </a:r>
            <a:br>
              <a:rPr dirty="0"/>
            </a:br>
            <a:r>
              <a:rPr lang="ru-RU" sz="1200" b="1" spc="-1" dirty="0" smtClean="0">
                <a:solidFill>
                  <a:srgbClr val="0070C0"/>
                </a:solidFill>
                <a:latin typeface="Bookman Old Style"/>
              </a:rPr>
              <a:t>17 557,4</a:t>
            </a:r>
            <a:endParaRPr lang="ru-RU" sz="1200" b="1" strike="noStrike" spc="-1" dirty="0" smtClean="0">
              <a:solidFill>
                <a:srgbClr val="0070C0"/>
              </a:solidFill>
              <a:latin typeface="Bookman Old Style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тыс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1" name="CustomShape 10"/>
          <p:cNvSpPr/>
          <p:nvPr/>
        </p:nvSpPr>
        <p:spPr>
          <a:xfrm>
            <a:off x="285840" y="3929040"/>
            <a:ext cx="8571600" cy="4276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rgbClr val="037F35"/>
          </a:solidFill>
          <a:ln>
            <a:noFill/>
          </a:ln>
          <a:effectLst>
            <a:outerShdw blurRad="44450" dist="2808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Расходы бюджета </a:t>
            </a:r>
            <a:r>
              <a:rPr lang="ru-RU" sz="1400" b="1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128 251,50 </a:t>
            </a:r>
            <a:r>
              <a:rPr lang="ru-RU" sz="14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тыс. руб.</a:t>
            </a:r>
            <a:endParaRPr lang="ru-RU" sz="1400" b="0" strike="noStrike" spc="-1" dirty="0">
              <a:latin typeface="Arial"/>
            </a:endParaRPr>
          </a:p>
        </p:txBody>
      </p:sp>
      <p:sp>
        <p:nvSpPr>
          <p:cNvPr id="402" name="CustomShape 11"/>
          <p:cNvSpPr/>
          <p:nvPr/>
        </p:nvSpPr>
        <p:spPr>
          <a:xfrm>
            <a:off x="634320" y="5589360"/>
            <a:ext cx="228492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Физическая культура и спорт</a:t>
            </a:r>
            <a:r>
              <a:rPr dirty="0"/>
              <a:t/>
            </a:r>
            <a:br>
              <a:rPr dirty="0"/>
            </a:b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 </a:t>
            </a: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11 657,10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тыс. руб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3" name="CustomShape 12"/>
          <p:cNvSpPr/>
          <p:nvPr/>
        </p:nvSpPr>
        <p:spPr>
          <a:xfrm>
            <a:off x="6444360" y="4309200"/>
            <a:ext cx="2642040" cy="85608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Жилищно-коммунальное </a:t>
            </a: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хозяйство</a:t>
            </a:r>
            <a:b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</a:b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 </a:t>
            </a:r>
            <a:r>
              <a:rPr lang="ru-RU" sz="1200" b="1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45 326,7</a:t>
            </a: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 тыс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4" name="CustomShape 13"/>
          <p:cNvSpPr/>
          <p:nvPr/>
        </p:nvSpPr>
        <p:spPr>
          <a:xfrm>
            <a:off x="3104640" y="5869440"/>
            <a:ext cx="228492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Национальная экономика </a:t>
            </a: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/>
            </a:r>
            <a:b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</a:br>
            <a:r>
              <a:rPr lang="ru-RU" sz="1200" b="1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21 305,2</a:t>
            </a:r>
            <a:endParaRPr lang="ru-RU" sz="1200" b="1" strike="noStrike" spc="-1" dirty="0" smtClean="0">
              <a:solidFill>
                <a:srgbClr val="0070C0"/>
              </a:solidFill>
              <a:latin typeface="Bookman Old Style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тыс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5" name="CustomShape 14"/>
          <p:cNvSpPr/>
          <p:nvPr/>
        </p:nvSpPr>
        <p:spPr>
          <a:xfrm>
            <a:off x="296280" y="4309200"/>
            <a:ext cx="2570760" cy="9990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Национальная безопасность и правоохранительная деятельность  </a:t>
            </a:r>
            <a:r>
              <a:rPr lang="ru-RU" sz="11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     </a:t>
            </a:r>
            <a:br>
              <a:rPr lang="ru-RU" sz="11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</a:br>
            <a:r>
              <a:rPr lang="ru-RU" sz="11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1072,0 </a:t>
            </a:r>
            <a:r>
              <a:rPr lang="ru-RU" sz="11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тыс. руб.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406" name="CustomShape 15"/>
          <p:cNvSpPr/>
          <p:nvPr/>
        </p:nvSpPr>
        <p:spPr>
          <a:xfrm>
            <a:off x="6215040" y="6072120"/>
            <a:ext cx="2642040" cy="784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Прочие расходы </a:t>
            </a:r>
            <a:r>
              <a:rPr dirty="0"/>
              <a:t/>
            </a:r>
            <a:br>
              <a:rPr dirty="0"/>
            </a:br>
            <a:r>
              <a:rPr lang="ru-RU" sz="1200" b="1" spc="-1" dirty="0" smtClean="0">
                <a:solidFill>
                  <a:srgbClr val="0070C0"/>
                </a:solidFill>
                <a:latin typeface="Bookman Old Style"/>
              </a:rPr>
              <a:t>27 929,8</a:t>
            </a:r>
            <a:endParaRPr lang="ru-RU" sz="1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 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407" name="CustomShape 16"/>
          <p:cNvSpPr/>
          <p:nvPr/>
        </p:nvSpPr>
        <p:spPr>
          <a:xfrm>
            <a:off x="4597200" y="5013000"/>
            <a:ext cx="2642040" cy="856080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softEdge rad="317500"/>
          </a:effectLst>
          <a:scene3d>
            <a:camera prst="orthographicFront">
              <a:rot lat="0" lon="0" rev="0"/>
            </a:camera>
            <a:lightRig rig="chilly" dir="tr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Социальная политика </a:t>
            </a:r>
            <a:r>
              <a:rPr dirty="0"/>
              <a:t/>
            </a:r>
            <a:br>
              <a:rPr dirty="0"/>
            </a:br>
            <a:r>
              <a:rPr lang="ru-RU" sz="1200" b="1" spc="-1" dirty="0" smtClean="0">
                <a:solidFill>
                  <a:srgbClr val="0070C0"/>
                </a:solidFill>
                <a:latin typeface="Bookman Old Style"/>
              </a:rPr>
              <a:t>3403,3</a:t>
            </a:r>
            <a:r>
              <a:rPr lang="ru-RU" sz="1200" b="1" strike="noStrike" spc="-1" dirty="0" smtClean="0">
                <a:solidFill>
                  <a:srgbClr val="0070C0"/>
                </a:solidFill>
                <a:latin typeface="Bookman Old Style"/>
                <a:ea typeface="DejaVu Sans"/>
              </a:rPr>
              <a:t> тыс</a:t>
            </a:r>
            <a:r>
              <a:rPr lang="ru-RU" sz="1200" b="1" strike="noStrike" spc="-1" dirty="0">
                <a:solidFill>
                  <a:srgbClr val="0070C0"/>
                </a:solidFill>
                <a:latin typeface="Bookman Old Style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CustomShape 1"/>
          <p:cNvSpPr/>
          <p:nvPr/>
        </p:nvSpPr>
        <p:spPr>
          <a:xfrm>
            <a:off x="0" y="112320"/>
            <a:ext cx="910728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Дополнительная информация к  бюджету муниципального образования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на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2024-2026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годы.</a:t>
            </a:r>
            <a:endParaRPr lang="ru-RU" sz="2000" b="0" strike="noStrike" spc="-1" dirty="0">
              <a:latin typeface="Arial"/>
            </a:endParaRPr>
          </a:p>
        </p:txBody>
      </p:sp>
      <p:graphicFrame>
        <p:nvGraphicFramePr>
          <p:cNvPr id="503" name="Table 2"/>
          <p:cNvGraphicFramePr/>
          <p:nvPr>
            <p:extLst>
              <p:ext uri="{D42A27DB-BD31-4B8C-83A1-F6EECF244321}">
                <p14:modId xmlns:p14="http://schemas.microsoft.com/office/powerpoint/2010/main" val="3902052724"/>
              </p:ext>
            </p:extLst>
          </p:nvPr>
        </p:nvGraphicFramePr>
        <p:xfrm>
          <a:off x="125640" y="1052640"/>
          <a:ext cx="8856720" cy="5049360"/>
        </p:xfrm>
        <a:graphic>
          <a:graphicData uri="http://schemas.openxmlformats.org/drawingml/2006/table">
            <a:tbl>
              <a:tblPr/>
              <a:tblGrid>
                <a:gridCol w="504000"/>
                <a:gridCol w="4492866"/>
                <a:gridCol w="1026367"/>
                <a:gridCol w="933062"/>
                <a:gridCol w="933061"/>
                <a:gridCol w="967364"/>
              </a:tblGrid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№ п/п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Наименование показателя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Ед.изм.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2024 </a:t>
                      </a: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2025 </a:t>
                      </a: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2026 </a:t>
                      </a: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Среднегодовая численность постоянного населения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тыс.чел.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11412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  <a:ea typeface="DejaVu Sans"/>
                        </a:rPr>
                        <a:t>11412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  <a:ea typeface="DejaVu Sans"/>
                        </a:rPr>
                        <a:t>11412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Число субъектов малого предпринимательства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Единиц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281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281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281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3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доходов бюджета муниципального образования г. Струнино в расчете на 1 жителя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10922,8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6899,5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7374,7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31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4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доходов бюджета муниципального образования г. Струнино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124651,5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78737,6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84160,3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г. Струнино в расчете на 1 жителя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11238,3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6778,8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7125,5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6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г. Струнино, всего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128251,5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77360,6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81317,3</a:t>
                      </a:r>
                      <a:endParaRPr lang="ru-RU" sz="1200" b="0" strike="noStrike" spc="-1" dirty="0" smtClean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04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7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г. Струнино на жилищно-коммунальное хозяйство в расчете на 1 жителя.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3971,8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318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356,2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8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г. Струнино на жилищно-коммунальное хозяйство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45326,7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3628,7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4065,0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9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бюджета муниципального образования город Струнино на содержание работников ОМС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</a:t>
                      </a:r>
                      <a:r>
                        <a:rPr lang="ru-RU" sz="1100" b="0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. руб</a:t>
                      </a:r>
                      <a:r>
                        <a:rPr lang="ru-RU" sz="1100" b="0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.</a:t>
                      </a:r>
                      <a:endParaRPr lang="ru-RU" sz="11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1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6667,9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5660,9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+mj-lt"/>
                        </a:rPr>
                        <a:t>6282,9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+mj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4" name="Table 1"/>
          <p:cNvGraphicFramePr/>
          <p:nvPr>
            <p:extLst>
              <p:ext uri="{D42A27DB-BD31-4B8C-83A1-F6EECF244321}">
                <p14:modId xmlns:p14="http://schemas.microsoft.com/office/powerpoint/2010/main" val="657517912"/>
              </p:ext>
            </p:extLst>
          </p:nvPr>
        </p:nvGraphicFramePr>
        <p:xfrm>
          <a:off x="161640" y="1340640"/>
          <a:ext cx="8874000" cy="5459400"/>
        </p:xfrm>
        <a:graphic>
          <a:graphicData uri="http://schemas.openxmlformats.org/drawingml/2006/table">
            <a:tbl>
              <a:tblPr/>
              <a:tblGrid>
                <a:gridCol w="456120"/>
                <a:gridCol w="3983400"/>
                <a:gridCol w="1130760"/>
                <a:gridCol w="857520"/>
                <a:gridCol w="1080323"/>
                <a:gridCol w="1365877"/>
              </a:tblGrid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№ п/п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Наименование показателя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Ед.изм.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2024 </a:t>
                      </a: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2025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2026</a:t>
                      </a:r>
                      <a:b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</a:br>
                      <a:r>
                        <a:rPr lang="ru-RU" sz="1200" b="1" strike="noStrike" spc="-1" dirty="0" smtClean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 </a:t>
                      </a:r>
                      <a:r>
                        <a:rPr lang="ru-RU" sz="1200" b="1" strike="noStrike" spc="-1" dirty="0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год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10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культуру в расчете на 1 жителя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1538,5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1352,0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1425,7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11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культуру 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17557,4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15458,9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16269,6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12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 социальную политику в расчете на 1 жителя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0,3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0,2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0,2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13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социальную политику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3403,3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1907,1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1780,4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14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физическую культуру и спорт в расчете на 1 жителя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1021,5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1016,1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1228,2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15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Объем расходов муниципального образования г. Струнино на физическую культуру и спорт 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тыс. 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11657,1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11596,0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14016,0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16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Среднемесячная номинальная начисленная заработная плата работников муниципальных учреждений культуры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42130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46150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49610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9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17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Среднемесячная номинальная начисленная заработная плата работников муниципальных учреждений физической культуры и спорта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руб.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25678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25678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25678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18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Сведения о муниципальных программах</a:t>
                      </a:r>
                      <a:endParaRPr lang="ru-RU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т</a:t>
                      </a:r>
                      <a:r>
                        <a:rPr lang="ru-RU" sz="1100" b="0" strike="noStrike" spc="-1">
                          <a:solidFill>
                            <a:srgbClr val="7030A0"/>
                          </a:solidFill>
                          <a:latin typeface="Bookman Old Style"/>
                          <a:ea typeface="DejaVu Sans"/>
                        </a:rPr>
                        <a:t>ыс.руб.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128251,5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77360,6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7030A0"/>
                          </a:solidFill>
                          <a:latin typeface="Arial"/>
                        </a:rPr>
                        <a:t>81317,3</a:t>
                      </a:r>
                      <a:endParaRPr lang="ru-RU" sz="1200" b="0" strike="noStrike" spc="-1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05" name="CustomShape 2"/>
          <p:cNvSpPr/>
          <p:nvPr/>
        </p:nvSpPr>
        <p:spPr>
          <a:xfrm>
            <a:off x="0" y="112320"/>
            <a:ext cx="9107280" cy="69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Дополнительная информация к бюджету муниципального образования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на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2024-2026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годы.</a:t>
            </a:r>
            <a:endParaRPr lang="ru-RU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CustomShape 1"/>
          <p:cNvSpPr/>
          <p:nvPr/>
        </p:nvSpPr>
        <p:spPr>
          <a:xfrm>
            <a:off x="1346040" y="-99360"/>
            <a:ext cx="62402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Муниципальные программы</a:t>
            </a:r>
            <a:endParaRPr lang="ru-RU" sz="3600" b="0" strike="noStrike" spc="-1">
              <a:latin typeface="Arial"/>
            </a:endParaRPr>
          </a:p>
        </p:txBody>
      </p:sp>
      <p:graphicFrame>
        <p:nvGraphicFramePr>
          <p:cNvPr id="507" name="Table 2"/>
          <p:cNvGraphicFramePr/>
          <p:nvPr>
            <p:extLst>
              <p:ext uri="{D42A27DB-BD31-4B8C-83A1-F6EECF244321}">
                <p14:modId xmlns:p14="http://schemas.microsoft.com/office/powerpoint/2010/main" val="2839412988"/>
              </p:ext>
            </p:extLst>
          </p:nvPr>
        </p:nvGraphicFramePr>
        <p:xfrm>
          <a:off x="107640" y="692640"/>
          <a:ext cx="8784720" cy="5904103"/>
        </p:xfrm>
        <a:graphic>
          <a:graphicData uri="http://schemas.openxmlformats.org/drawingml/2006/table">
            <a:tbl>
              <a:tblPr/>
              <a:tblGrid>
                <a:gridCol w="5315040"/>
                <a:gridCol w="1181160"/>
                <a:gridCol w="1107000"/>
                <a:gridCol w="1181520"/>
              </a:tblGrid>
              <a:tr h="659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5968B0"/>
                          </a:solidFill>
                          <a:latin typeface="Arial"/>
                          <a:ea typeface="DejaVu Sans"/>
                        </a:rPr>
                        <a:t>Муниципальная программа</a:t>
                      </a:r>
                      <a:endParaRPr lang="ru-RU" sz="14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2024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2025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2026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456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муниципальной службы в муниципальном образовании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1230,50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1003,20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1003,20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«Осуществление комплекса мероприятий по оказанию услуг в сфере деятельности МУ «УЖН» города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27996,10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24227,60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24227,60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08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«Содержание муниципального имущества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200,00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46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«Пожарная безопасность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29,0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29,0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59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«Комплексные меры профилактики правонарушений в муниципальном образования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9,0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9,0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«Внешнее благоустройство и совершенствование архитектурно-художественного облика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4765,30000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531,00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7438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«Комплексное развитие транспортной инфраструктуры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17367,00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16485,00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16779,80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«Оформление права собственности на муниципальное имущество 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200,00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CustomShape 1"/>
          <p:cNvSpPr/>
          <p:nvPr/>
        </p:nvSpPr>
        <p:spPr>
          <a:xfrm>
            <a:off x="1591920" y="-9360"/>
            <a:ext cx="62402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Муниципальные программы</a:t>
            </a:r>
            <a:endParaRPr lang="ru-RU" sz="3600" b="0" strike="noStrike" spc="-1">
              <a:latin typeface="Arial"/>
            </a:endParaRPr>
          </a:p>
        </p:txBody>
      </p:sp>
      <p:graphicFrame>
        <p:nvGraphicFramePr>
          <p:cNvPr id="509" name="Table 2"/>
          <p:cNvGraphicFramePr/>
          <p:nvPr>
            <p:extLst>
              <p:ext uri="{D42A27DB-BD31-4B8C-83A1-F6EECF244321}">
                <p14:modId xmlns:p14="http://schemas.microsoft.com/office/powerpoint/2010/main" val="3613906600"/>
              </p:ext>
            </p:extLst>
          </p:nvPr>
        </p:nvGraphicFramePr>
        <p:xfrm>
          <a:off x="107640" y="1124640"/>
          <a:ext cx="8856720" cy="5329440"/>
        </p:xfrm>
        <a:graphic>
          <a:graphicData uri="http://schemas.openxmlformats.org/drawingml/2006/table">
            <a:tbl>
              <a:tblPr/>
              <a:tblGrid>
                <a:gridCol w="5468040"/>
                <a:gridCol w="1155240"/>
                <a:gridCol w="1155240"/>
                <a:gridCol w="1078200"/>
              </a:tblGrid>
              <a:tr h="639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5968B0"/>
                          </a:solidFill>
                          <a:latin typeface="Arial"/>
                          <a:ea typeface="DejaVu Sans"/>
                        </a:rPr>
                        <a:t>Муниципальная программа</a:t>
                      </a:r>
                      <a:endParaRPr lang="ru-RU" sz="16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2024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2025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2026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82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«Проведение оценки муниципального имущества  муниципального образования город Струнино и оценки аренды муниципального имущества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50,0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«Проведение кадастровых работ, кадастрового учета и оценки земельных участков, находящихся в   муниципальной собственности или государственная собственность на которые не разграничена, расположенных на территории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60,0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3253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«Использование и охрана земель на территории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«Обеспечение устойчивого сокращения непригодного для проживания жилищного фонда в муниципальном образовании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103,20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94,70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483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+mn-ea"/>
                        </a:rPr>
                        <a:t>Муниципальная программа «Капитальный ремонт многоквартирных домов»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860,0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«Формирование комфортной городской среды муниципального образования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город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36064,20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63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культуры, молодежной и семейной политики в муниципальном образовании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14550,90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13053,90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13864,60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697680" y="548640"/>
            <a:ext cx="7747560" cy="2087280"/>
          </a:xfrm>
          <a:prstGeom prst="roundRect">
            <a:avLst>
              <a:gd name="adj" fmla="val 16667"/>
            </a:avLst>
          </a:prstGeom>
          <a:blipFill rotWithShape="0">
            <a:blip r:embed="rId2">
              <a:alphaModFix amt="34000"/>
            </a:blip>
            <a:stretch>
              <a:fillRect/>
            </a:stretch>
          </a:blip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«БЮДЖЕТ </a:t>
            </a:r>
            <a:endParaRPr lang="ru-RU" sz="4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ДЛЯ ГРАЖДАН»</a:t>
            </a:r>
            <a:endParaRPr lang="ru-RU" sz="4800" b="0" strike="noStrike" spc="-1"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827640" y="3285000"/>
            <a:ext cx="7617600" cy="222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0" strike="noStrike" spc="-1">
                <a:solidFill>
                  <a:srgbClr val="161A32"/>
                </a:solidFill>
                <a:latin typeface="Times New Roman"/>
                <a:ea typeface="DejaVu Sans"/>
              </a:rPr>
              <a:t>ЦЕЛЬ: ПРЕДОСТАВЛЕНИЕ ГРАЖДАНАМ АКТУАЛЬНОЙ ИНФОРМАЦИИ О БЮДЖЕТЕ В ОБЪЕКТИВНОЙ, ЗАСЛУЖИВАЮЩЕЙ ДОВЕРИЯ, ДОСТУПНОЙ ДЛЯ ПОНИМАНИЯ ФОРМЕ.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CustomShape 1"/>
          <p:cNvSpPr/>
          <p:nvPr/>
        </p:nvSpPr>
        <p:spPr>
          <a:xfrm>
            <a:off x="1591920" y="-9360"/>
            <a:ext cx="624024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Муниципальные программы</a:t>
            </a:r>
            <a:endParaRPr lang="ru-RU" sz="3600" b="0" strike="noStrike" spc="-1">
              <a:latin typeface="Arial"/>
            </a:endParaRPr>
          </a:p>
        </p:txBody>
      </p:sp>
      <p:graphicFrame>
        <p:nvGraphicFramePr>
          <p:cNvPr id="511" name="Table 2"/>
          <p:cNvGraphicFramePr/>
          <p:nvPr>
            <p:extLst>
              <p:ext uri="{D42A27DB-BD31-4B8C-83A1-F6EECF244321}">
                <p14:modId xmlns:p14="http://schemas.microsoft.com/office/powerpoint/2010/main" val="3579388430"/>
              </p:ext>
            </p:extLst>
          </p:nvPr>
        </p:nvGraphicFramePr>
        <p:xfrm>
          <a:off x="107640" y="867960"/>
          <a:ext cx="8856720" cy="3592509"/>
        </p:xfrm>
        <a:graphic>
          <a:graphicData uri="http://schemas.openxmlformats.org/drawingml/2006/table">
            <a:tbl>
              <a:tblPr/>
              <a:tblGrid>
                <a:gridCol w="5468040"/>
                <a:gridCol w="1155240"/>
                <a:gridCol w="1155240"/>
                <a:gridCol w="1078200"/>
              </a:tblGrid>
              <a:tr h="639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600" b="0" strike="noStrike" spc="-1" dirty="0">
                          <a:solidFill>
                            <a:srgbClr val="5968B0"/>
                          </a:solidFill>
                          <a:latin typeface="Arial"/>
                          <a:ea typeface="DejaVu Sans"/>
                        </a:rPr>
                        <a:t>Муниципальная программа</a:t>
                      </a:r>
                      <a:endParaRPr lang="ru-RU" sz="16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6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2024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2025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Сумма на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2026 </a:t>
                      </a: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год в тыс.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037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«Обеспечение жильем молодых семей муниципального образования город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507,00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507,00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380,30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519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«Развитие физической культуры и спорта муниципального образования город Струнино Александровского района Владимирской области»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11657,10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11596,00000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+mn-lt"/>
                        </a:rPr>
                        <a:t>14016,00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519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Муниципальная программа </a:t>
                      </a: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«Обеспечение</a:t>
                      </a:r>
                      <a:r>
                        <a:rPr lang="ru-RU" sz="1200" b="0" strike="noStrike" spc="-1" baseline="0" dirty="0" smtClean="0">
                          <a:solidFill>
                            <a:srgbClr val="5968B0"/>
                          </a:solidFill>
                          <a:latin typeface="Bookman Old Style"/>
                          <a:ea typeface="DejaVu Sans"/>
                        </a:rPr>
                        <a:t> доступным и комфортным жильем населения города Струнино»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587,50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648,80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  <a:tr h="6444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strike="noStrike" spc="-1" dirty="0" smtClean="0">
                          <a:solidFill>
                            <a:srgbClr val="5968B0"/>
                          </a:solidFill>
                          <a:latin typeface="Bookman Old Style"/>
                          <a:ea typeface="+mn-ea"/>
                        </a:rPr>
                        <a:t>Муниципальная программа «Обеспечение инженерной и транспортной инфраструктурой  земельных участков, предоставляемых  (предоставленных) бесплатно для индивидуального жилищного строительства семьям, имеющим троих и более детей в возрасте до 18 лет»</a:t>
                      </a:r>
                      <a:endParaRPr lang="ru-RU" sz="1200" b="0" strike="noStrike" spc="-1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strike="noStrike" spc="-1" dirty="0" smtClean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300,0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1483,00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B0F0"/>
                          </a:solidFill>
                          <a:latin typeface="Arial"/>
                        </a:rPr>
                        <a:t>1489,20</a:t>
                      </a:r>
                      <a:endParaRPr lang="ru-RU" sz="1200" b="0" strike="noStrike" spc="-1" dirty="0">
                        <a:solidFill>
                          <a:srgbClr val="00B0F0"/>
                        </a:solidFill>
                        <a:latin typeface="Arial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CustomShape 1"/>
          <p:cNvSpPr/>
          <p:nvPr/>
        </p:nvSpPr>
        <p:spPr>
          <a:xfrm>
            <a:off x="934560" y="1268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13" name="CustomShape 2"/>
          <p:cNvSpPr/>
          <p:nvPr/>
        </p:nvSpPr>
        <p:spPr>
          <a:xfrm>
            <a:off x="179640" y="2205000"/>
            <a:ext cx="4032000" cy="345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-формирование высококвалифицированного кадрового состава муниципальной службы, обеспечивающего эффективность муниципального управления в муниципальном образовании город Струнино и высокое качество муниципальных услуг;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-развитие организационного, информационного и ресурсного обеспечения муниципальной службы;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благоприятных организационных финансовых и материальных условий для муниципальных служащих администрации города 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системы управления муниципальной службой в муниципальном образовании город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14" name="CustomShape 3"/>
          <p:cNvSpPr/>
          <p:nvPr/>
        </p:nvSpPr>
        <p:spPr>
          <a:xfrm>
            <a:off x="4586760" y="2227320"/>
            <a:ext cx="4320000" cy="345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-формирование и реализация программ обучения муниципальных служащих муниципального образования город Струнино как основы их профессионального и должностного роста;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-формирование условий по повышению квалификации муниципальных служащих: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-оценка потребности в обучении;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-в целях оповещения граждан размещение в средствах массовой информации и на официальном сайте НПА;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-применение антикоррупционных механизмов на муниципальной службе;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правовой основы муниципальной службы;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организационных и правовых механизмов профессиональной деятельности муниципальных служащих в целях повышения качества муниципальных услуг в муниципальном образовании город Струнино;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механизмов работы с кадрами.</a:t>
            </a:r>
            <a:r>
              <a:t/>
            </a:r>
            <a:br/>
            <a:endParaRPr lang="ru-RU" sz="1050" b="0" strike="noStrike" spc="-1">
              <a:latin typeface="Arial"/>
            </a:endParaRPr>
          </a:p>
        </p:txBody>
      </p:sp>
      <p:sp>
        <p:nvSpPr>
          <p:cNvPr id="515" name="CustomShape 4"/>
          <p:cNvSpPr/>
          <p:nvPr/>
        </p:nvSpPr>
        <p:spPr>
          <a:xfrm>
            <a:off x="5658480" y="1268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16" name="CustomShape 5"/>
          <p:cNvSpPr/>
          <p:nvPr/>
        </p:nvSpPr>
        <p:spPr>
          <a:xfrm>
            <a:off x="18900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год-1230,50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год-1003,20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2026 год-1003,20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17" name="CustomShape 6"/>
          <p:cNvSpPr/>
          <p:nvPr/>
        </p:nvSpPr>
        <p:spPr>
          <a:xfrm>
            <a:off x="-108360" y="0"/>
            <a:ext cx="938016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«Развитие муниципальной службы в муниципальном образовании город Струнино»</a:t>
            </a: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CustomShape 1"/>
          <p:cNvSpPr/>
          <p:nvPr/>
        </p:nvSpPr>
        <p:spPr>
          <a:xfrm>
            <a:off x="90612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25" name="CustomShape 2"/>
          <p:cNvSpPr/>
          <p:nvPr/>
        </p:nvSpPr>
        <p:spPr>
          <a:xfrm>
            <a:off x="185760" y="2515320"/>
            <a:ext cx="4032000" cy="309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Повышение качества муниципальных услуг в сфере обслуживания населения;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экономической эффективности оказания услуг;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Совершенствование хозяйственного обеспечения МУ «УЖН» города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26" name="CustomShape 3"/>
          <p:cNvSpPr/>
          <p:nvPr/>
        </p:nvSpPr>
        <p:spPr>
          <a:xfrm>
            <a:off x="4644000" y="2515320"/>
            <a:ext cx="4320000" cy="309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Осуществление единой политики в сфере: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Предоставление муниципальных услуг, обращение граждан и выдачи документов;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Хозяйственного обеспечения;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Транспортного обслуживания;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Сохранение в надлежащем состоянии административных зданий и сооружений.</a:t>
            </a:r>
            <a:endParaRPr lang="ru-RU" sz="1050" b="0" strike="noStrike" spc="-1">
              <a:latin typeface="Arial"/>
            </a:endParaRPr>
          </a:p>
        </p:txBody>
      </p:sp>
      <p:sp>
        <p:nvSpPr>
          <p:cNvPr id="527" name="CustomShape 4"/>
          <p:cNvSpPr/>
          <p:nvPr/>
        </p:nvSpPr>
        <p:spPr>
          <a:xfrm>
            <a:off x="562968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28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год- 27996,10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год- 24227,60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2026 год- 24227,60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29" name="CustomShape 6"/>
          <p:cNvSpPr/>
          <p:nvPr/>
        </p:nvSpPr>
        <p:spPr>
          <a:xfrm>
            <a:off x="-108360" y="0"/>
            <a:ext cx="9380160" cy="10156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«Осуществление комплекса мероприятий по оказанию услуг в сфере деятельности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МУ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«УЖН»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Струнино»</a:t>
            </a:r>
            <a:endParaRPr lang="ru-RU" sz="2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053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CustomShape 1"/>
          <p:cNvSpPr/>
          <p:nvPr/>
        </p:nvSpPr>
        <p:spPr>
          <a:xfrm>
            <a:off x="1014840" y="206100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49" name="CustomShape 2"/>
          <p:cNvSpPr/>
          <p:nvPr/>
        </p:nvSpPr>
        <p:spPr>
          <a:xfrm>
            <a:off x="107640" y="2997000"/>
            <a:ext cx="4032000" cy="2304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Обеспечение надлежащего содержания, эксплуатации и сохранности муниципального имущества города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50" name="CustomShape 3"/>
          <p:cNvSpPr/>
          <p:nvPr/>
        </p:nvSpPr>
        <p:spPr>
          <a:xfrm>
            <a:off x="4614840" y="3011400"/>
            <a:ext cx="4320000" cy="22906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  Содержание муниципального жилого и нежилого фонда;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  Проведение мероприятий по ремонту либо реконструкции муниципального жилого и нежилого фонда.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51" name="CustomShape 4"/>
          <p:cNvSpPr/>
          <p:nvPr/>
        </p:nvSpPr>
        <p:spPr>
          <a:xfrm>
            <a:off x="5623200" y="20498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52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год- 200,00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год- 0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2026 год- 0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53" name="CustomShape 6"/>
          <p:cNvSpPr/>
          <p:nvPr/>
        </p:nvSpPr>
        <p:spPr>
          <a:xfrm>
            <a:off x="0" y="332640"/>
            <a:ext cx="9108000" cy="8309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«Содержание муниципального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имущества муниципального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образования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Александровского района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Владимирской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области»</a:t>
            </a:r>
            <a:endParaRPr lang="ru-RU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621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CustomShape 1"/>
          <p:cNvSpPr/>
          <p:nvPr/>
        </p:nvSpPr>
        <p:spPr>
          <a:xfrm>
            <a:off x="934560" y="1268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19" name="CustomShape 2"/>
          <p:cNvSpPr/>
          <p:nvPr/>
        </p:nvSpPr>
        <p:spPr>
          <a:xfrm>
            <a:off x="179640" y="2205000"/>
            <a:ext cx="4032000" cy="345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постоянной готовности сил и средств гражданской обороны;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-предупреждение возникновения и развития  чрезвычайных ситуаций;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-снижение угроз возникновения пожаров;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-снижение размеров ущерба и потерь от пожаров;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-ликвидация чрезвычайных ситуаций, вызванных пожарами;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уровня безопасности граждан и их собственности от пожаров.</a:t>
            </a:r>
            <a:r>
              <a:t/>
            </a:r>
            <a:br/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100" b="0" strike="noStrike" spc="-1">
              <a:latin typeface="Arial"/>
            </a:endParaRPr>
          </a:p>
        </p:txBody>
      </p:sp>
      <p:sp>
        <p:nvSpPr>
          <p:cNvPr id="520" name="CustomShape 3"/>
          <p:cNvSpPr/>
          <p:nvPr/>
        </p:nvSpPr>
        <p:spPr>
          <a:xfrm>
            <a:off x="4586760" y="2227320"/>
            <a:ext cx="4320000" cy="345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обустройство, содержание и ремонт источников противопожарного водоснабжения, подъездных путей к ним;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обучение населения муниципального образования в области пожарной безопасности;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устройство и содержание в исправном состоянии защитных полос  между населённым пунктом и лесными массивами;</a:t>
            </a:r>
            <a:endParaRPr lang="ru-RU" sz="1050" b="0" strike="noStrike" spc="-1"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укрепление материально-технической базы добровольных пожарных обществ.</a:t>
            </a:r>
            <a:endParaRPr lang="ru-RU" sz="10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050" b="0" strike="noStrike" spc="-1">
              <a:latin typeface="Arial"/>
            </a:endParaRPr>
          </a:p>
        </p:txBody>
      </p:sp>
      <p:sp>
        <p:nvSpPr>
          <p:cNvPr id="521" name="CustomShape 4"/>
          <p:cNvSpPr/>
          <p:nvPr/>
        </p:nvSpPr>
        <p:spPr>
          <a:xfrm>
            <a:off x="5658480" y="1268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22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29,0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2026 год- 29,0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23" name="CustomShape 6"/>
          <p:cNvSpPr/>
          <p:nvPr/>
        </p:nvSpPr>
        <p:spPr>
          <a:xfrm>
            <a:off x="-108360" y="0"/>
            <a:ext cx="938016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«Пожарная безопасность  муниципального образования город Струнино Александровского района Владимирской области»</a:t>
            </a:r>
            <a:endParaRPr lang="ru-RU" sz="16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76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CustomShape 1"/>
          <p:cNvSpPr/>
          <p:nvPr/>
        </p:nvSpPr>
        <p:spPr>
          <a:xfrm>
            <a:off x="109116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91" name="CustomShape 2"/>
          <p:cNvSpPr/>
          <p:nvPr/>
        </p:nvSpPr>
        <p:spPr>
          <a:xfrm>
            <a:off x="183600" y="2493000"/>
            <a:ext cx="4032000" cy="2592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Повышение уровня безопасности граждан, профилактика правонарушений на территории города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92" name="CustomShape 3"/>
          <p:cNvSpPr/>
          <p:nvPr/>
        </p:nvSpPr>
        <p:spPr>
          <a:xfrm>
            <a:off x="4663080" y="2471400"/>
            <a:ext cx="4320000" cy="31172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-Совершенствование системы профилактики правонарушений;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безопасных условий жизнедеятельности на территории города 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-усиление борьбы против пьянства, алкоголизма,, наркомании и правонарушений на этой почве;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-профилактика правонарушений среди несовершеннолетних и молодежи.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93" name="CustomShape 4"/>
          <p:cNvSpPr/>
          <p:nvPr/>
        </p:nvSpPr>
        <p:spPr>
          <a:xfrm>
            <a:off x="581472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94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2024- год-9,0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2026 год-9,0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95" name="CustomShape 6"/>
          <p:cNvSpPr/>
          <p:nvPr/>
        </p:nvSpPr>
        <p:spPr>
          <a:xfrm>
            <a:off x="0" y="0"/>
            <a:ext cx="9108000" cy="91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«Комплексные меры профилактики правонарушений в муниципальном образовании 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Александровского района Владимирской области»</a:t>
            </a:r>
            <a:endParaRPr lang="ru-RU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577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CustomShape 1"/>
          <p:cNvSpPr/>
          <p:nvPr/>
        </p:nvSpPr>
        <p:spPr>
          <a:xfrm>
            <a:off x="1014840" y="119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55" name="CustomShape 2"/>
          <p:cNvSpPr/>
          <p:nvPr/>
        </p:nvSpPr>
        <p:spPr>
          <a:xfrm>
            <a:off x="107640" y="2133000"/>
            <a:ext cx="4032000" cy="3886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Комплексное решение проблемы благоустройства территории Мо г.Струнино;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уровня комфортности проживания на территории МО г.Струнино;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эффективности использования бюджетного финансирования по данному направлению.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56" name="CustomShape 3"/>
          <p:cNvSpPr/>
          <p:nvPr/>
        </p:nvSpPr>
        <p:spPr>
          <a:xfrm>
            <a:off x="4586760" y="2111400"/>
            <a:ext cx="4320000" cy="3886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Проведение комплексной оценки территории, МО г.Струнино на предмет определения уровня соответствия их современным требованиям по безопасности, эргономике и технического состояния территории, объектов инфраструктуры и благоустройства с учетом перспектив развития территории;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-разработка плана мероприятий комплексного благоустройства территории МО г.Струнино;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-осуществление работ по созданию (установке), содержанию, ремонту, капитальному ремонту объектов инфраструктуры и благоустройства, расположенных на территории МО г.Струнино.</a:t>
            </a:r>
            <a:endParaRPr lang="ru-RU" sz="1050" b="0" strike="noStrike" spc="-1">
              <a:latin typeface="Arial"/>
            </a:endParaRPr>
          </a:p>
        </p:txBody>
      </p:sp>
      <p:sp>
        <p:nvSpPr>
          <p:cNvPr id="557" name="CustomShape 4"/>
          <p:cNvSpPr/>
          <p:nvPr/>
        </p:nvSpPr>
        <p:spPr>
          <a:xfrm>
            <a:off x="5738400" y="119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58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год-4765,30000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2026 год-531,00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59" name="CustomShape 6"/>
          <p:cNvSpPr/>
          <p:nvPr/>
        </p:nvSpPr>
        <p:spPr>
          <a:xfrm>
            <a:off x="0" y="0"/>
            <a:ext cx="9108000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«Внешнее благоустройство и совершенствование архитектурно-художественного облика муниципального образования </a:t>
            </a:r>
            <a:r>
              <a:rPr lang="ru-RU" sz="14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4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Струнино»</a:t>
            </a:r>
            <a:endParaRPr lang="ru-RU" sz="1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491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CustomShape 1"/>
          <p:cNvSpPr/>
          <p:nvPr/>
        </p:nvSpPr>
        <p:spPr>
          <a:xfrm>
            <a:off x="109116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85" name="CustomShape 2"/>
          <p:cNvSpPr/>
          <p:nvPr/>
        </p:nvSpPr>
        <p:spPr>
          <a:xfrm>
            <a:off x="183600" y="2493000"/>
            <a:ext cx="4032000" cy="2592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Развитие современной, эффективной, безопасной транспортной инфраструктуры.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86" name="CustomShape 3"/>
          <p:cNvSpPr/>
          <p:nvPr/>
        </p:nvSpPr>
        <p:spPr>
          <a:xfrm>
            <a:off x="4663080" y="2471400"/>
            <a:ext cx="4320000" cy="31172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Обеспечение проектирования строительства, реконструкции объектов транспортной инфраструктуры;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Снижение уровня аварийности на автомобильных дорогах,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 повышение уровня содержания сети автомобильных дорог для осуществления круглогодичного, бесперебойного и безопасного движения автомобильного транспорта;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Уменьшение доли автомобильных общего пользования, не соответствующих нормативным требованиям;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Улучшение санитарного и экологического состояния города;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Уменьшение доли автомобильных дорог общего пользования, не соответствующих нормативным требованиям.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100" b="0" strike="noStrike" spc="-1">
              <a:latin typeface="Arial"/>
            </a:endParaRPr>
          </a:p>
        </p:txBody>
      </p:sp>
      <p:sp>
        <p:nvSpPr>
          <p:cNvPr id="587" name="CustomShape 4"/>
          <p:cNvSpPr/>
          <p:nvPr/>
        </p:nvSpPr>
        <p:spPr>
          <a:xfrm>
            <a:off x="581472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88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год-17367,00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год-16485,00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2026 год-16779,80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89" name="CustomShape 6"/>
          <p:cNvSpPr/>
          <p:nvPr/>
        </p:nvSpPr>
        <p:spPr>
          <a:xfrm>
            <a:off x="0" y="0"/>
            <a:ext cx="9108000" cy="91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«Комплексное развитие транспортной инфраструктуры муниципального образования 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Струнино»</a:t>
            </a:r>
            <a:endParaRPr lang="ru-RU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505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CustomShape 1"/>
          <p:cNvSpPr/>
          <p:nvPr/>
        </p:nvSpPr>
        <p:spPr>
          <a:xfrm>
            <a:off x="611640" y="476640"/>
            <a:ext cx="799236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«Оформление права собственности на муниципальное имущество муниципального образования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Александровского района Владимирской области»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597" name="CustomShape 2"/>
          <p:cNvSpPr/>
          <p:nvPr/>
        </p:nvSpPr>
        <p:spPr>
          <a:xfrm>
            <a:off x="1009440" y="1556640"/>
            <a:ext cx="2217600" cy="91476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98" name="CustomShape 3"/>
          <p:cNvSpPr/>
          <p:nvPr/>
        </p:nvSpPr>
        <p:spPr>
          <a:xfrm>
            <a:off x="5623200" y="1556640"/>
            <a:ext cx="2217600" cy="9028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99" name="CustomShape 4"/>
          <p:cNvSpPr/>
          <p:nvPr/>
        </p:nvSpPr>
        <p:spPr>
          <a:xfrm>
            <a:off x="107640" y="2709000"/>
            <a:ext cx="4032000" cy="2952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Создание условий для эффективного управления и распоряжения муниципальным имуществом;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Инвентаризация объектов муниципального имущества.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00" name="CustomShape 5"/>
          <p:cNvSpPr/>
          <p:nvPr/>
        </p:nvSpPr>
        <p:spPr>
          <a:xfrm>
            <a:off x="4623120" y="2748960"/>
            <a:ext cx="4320000" cy="29350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Осуществление государственного учета объектов недвижимости;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Оформление права муниципальной собственности на все объекты недвижимости.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01" name="CustomShape 6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год-200,00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2026 год-0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901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CustomShape 1"/>
          <p:cNvSpPr/>
          <p:nvPr/>
        </p:nvSpPr>
        <p:spPr>
          <a:xfrm>
            <a:off x="611640" y="476640"/>
            <a:ext cx="799236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«Проведение оценки муниципального имущества муниципального образования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и оценки аренды муниципального имущества муниципального образования город Струнино»</a:t>
            </a:r>
            <a:endParaRPr lang="ru-RU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600" b="0" strike="noStrike" spc="-1" dirty="0">
              <a:latin typeface="Arial"/>
            </a:endParaRPr>
          </a:p>
        </p:txBody>
      </p:sp>
      <p:sp>
        <p:nvSpPr>
          <p:cNvPr id="603" name="CustomShape 2"/>
          <p:cNvSpPr/>
          <p:nvPr/>
        </p:nvSpPr>
        <p:spPr>
          <a:xfrm>
            <a:off x="1086840" y="1520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04" name="CustomShape 3"/>
          <p:cNvSpPr/>
          <p:nvPr/>
        </p:nvSpPr>
        <p:spPr>
          <a:xfrm>
            <a:off x="5695200" y="15098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05" name="CustomShape 4"/>
          <p:cNvSpPr/>
          <p:nvPr/>
        </p:nvSpPr>
        <p:spPr>
          <a:xfrm>
            <a:off x="179640" y="2457000"/>
            <a:ext cx="4032000" cy="2304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-определение рыночной стоимости муниципального имущества путем проведения независимой оценки;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-оценка аренды муниципального имущества путем проведения независимой оценки.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06" name="CustomShape 5"/>
          <p:cNvSpPr/>
          <p:nvPr/>
        </p:nvSpPr>
        <p:spPr>
          <a:xfrm>
            <a:off x="4488120" y="2469960"/>
            <a:ext cx="4320000" cy="22906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Выполнение работ по независимой оценке рыночной стоимости объектов муниципальной собственности муниципального образования город Струнино;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Выполнение работ по независимой оценке рыночной стоимости услуги по предоставлению в аренду объектов муниципальной собственности муниципального образования город Струнино.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07" name="CustomShape 6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год- 50,0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2026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304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395640" y="332640"/>
            <a:ext cx="8496000" cy="62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45720" algn="ctr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Предисловие</a:t>
            </a: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7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  <a:p>
            <a:pPr marL="45720">
              <a:lnSpc>
                <a:spcPct val="100000"/>
              </a:lnSpc>
              <a:spcBef>
                <a:spcPts val="439"/>
              </a:spcBef>
              <a:spcAft>
                <a:spcPts val="300"/>
              </a:spcAft>
            </a:pPr>
            <a:endParaRPr lang="ru-RU" sz="2400" b="0" strike="noStrike" spc="-1">
              <a:latin typeface="Arial"/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395640" y="856440"/>
            <a:ext cx="8071920" cy="447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         Бюджет </a:t>
            </a: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– это мощный инструмент политики, кардинально влияющий на социальное развитие, принятие бюджетных решений – неотъемлемый элемент государственного управления.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Поэтому обосновано желание граждан сделать бюджетную политику более прозрачной и основанной на широком участии людей.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Общественное участие увеличивает возможности контроля за качеством принимаемых решений по бюджету и его исполнением, что повышает ответственность органов власти за разработку и исполнение бюджета.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            Вместе с тем, в России до последнего времени, лишь немногие граждане имели  хоть какой-либо опыт влияния на политические решения, а представители власти не всегда осознавали эффективность участия общественности, поэтому и те и другие не знают, как организовать процедуру общественного участия, приводящую к ощутимым результатами использования бюджетных ассигнований был создан бюджет для граждан.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Bookman Old Style"/>
                <a:ea typeface="DejaVu Sans"/>
              </a:rPr>
              <a:t>              Граждане – и как налогоплательщики, и как потребители общественных услуг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</a:t>
            </a:r>
            <a:endParaRPr lang="ru-RU" sz="16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CustomShape 1"/>
          <p:cNvSpPr/>
          <p:nvPr/>
        </p:nvSpPr>
        <p:spPr>
          <a:xfrm>
            <a:off x="611640" y="476640"/>
            <a:ext cx="7992360" cy="863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«Проведение кадастровых работ, кадастрового учета и оценки земельных участков, находящихся в  муниципальной собственности или государственная собственность на которые не разграничена, расположенных на территории муниципального образования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Струнино»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609" name="CustomShape 2"/>
          <p:cNvSpPr/>
          <p:nvPr/>
        </p:nvSpPr>
        <p:spPr>
          <a:xfrm>
            <a:off x="899640" y="2061000"/>
            <a:ext cx="2404800" cy="863640"/>
          </a:xfrm>
          <a:prstGeom prst="downArrowCallout">
            <a:avLst>
              <a:gd name="adj1" fmla="val 19154"/>
              <a:gd name="adj2" fmla="val 19155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10" name="CustomShape 3"/>
          <p:cNvSpPr/>
          <p:nvPr/>
        </p:nvSpPr>
        <p:spPr>
          <a:xfrm>
            <a:off x="5476680" y="2061000"/>
            <a:ext cx="2404800" cy="863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11" name="CustomShape 4"/>
          <p:cNvSpPr/>
          <p:nvPr/>
        </p:nvSpPr>
        <p:spPr>
          <a:xfrm>
            <a:off x="179640" y="3234240"/>
            <a:ext cx="4032000" cy="201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-предоставление земельных участков многодетным семьям, проведение аукционов по продаже земельных участков, продаже права аренды земельных участков, находящихся в муниципальной собственности или  государственная собственность на которые не разграничена.</a:t>
            </a:r>
            <a:r>
              <a:t/>
            </a:r>
            <a:br/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100" b="0" strike="noStrike" spc="-1">
              <a:latin typeface="Arial"/>
            </a:endParaRPr>
          </a:p>
        </p:txBody>
      </p:sp>
      <p:sp>
        <p:nvSpPr>
          <p:cNvPr id="612" name="CustomShape 5"/>
          <p:cNvSpPr/>
          <p:nvPr/>
        </p:nvSpPr>
        <p:spPr>
          <a:xfrm>
            <a:off x="4633920" y="3279600"/>
            <a:ext cx="4320000" cy="201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проведения кадастровых работ и кадастрового учета земельных участков;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-вынос границ земельных участков на местности;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-оценка земельных участков, находящихся в муниципальной собственности или государственная собственность на которые не разграничена, расположенных на территории муниципального образования город Струнино путем проведения независимой оценки.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13" name="CustomShape 6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год-60,0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2026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597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CustomShape 1"/>
          <p:cNvSpPr/>
          <p:nvPr/>
        </p:nvSpPr>
        <p:spPr>
          <a:xfrm>
            <a:off x="1086840" y="1520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15" name="CustomShape 2"/>
          <p:cNvSpPr/>
          <p:nvPr/>
        </p:nvSpPr>
        <p:spPr>
          <a:xfrm>
            <a:off x="179640" y="2457000"/>
            <a:ext cx="4032000" cy="2304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улучшения и восстановления земель, подвергшихся деградации, нарушению и другим  негативным (вредным) воздействиям;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-сохранение качества земель (почв) и улучшение экологической обстановки;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-сохранение, защита и улучшение условий окружающей среды для обеспечения здоровья и благоприятных условий жизнедеятельности населения4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-обеспечение организации рационального использования и охраны земель;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-проведение инвентаризации земель, сохранение и восстановление зеленых насаждений.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16" name="CustomShape 3"/>
          <p:cNvSpPr/>
          <p:nvPr/>
        </p:nvSpPr>
        <p:spPr>
          <a:xfrm>
            <a:off x="4658760" y="2452680"/>
            <a:ext cx="4320000" cy="22906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Систематическое проведение инвентаризации земель, выявление пустующих и нерационально используемых земель в целях передачи их в аренду( собственность).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617" name="CustomShape 4"/>
          <p:cNvSpPr/>
          <p:nvPr/>
        </p:nvSpPr>
        <p:spPr>
          <a:xfrm>
            <a:off x="5695200" y="15098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18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год-10,0 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2026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619" name="CustomShape 6"/>
          <p:cNvSpPr/>
          <p:nvPr/>
        </p:nvSpPr>
        <p:spPr>
          <a:xfrm>
            <a:off x="0" y="112320"/>
            <a:ext cx="910800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«Использование и охрана земель муниципального образования город Струнино»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620" name="CustomShape 7"/>
          <p:cNvSpPr/>
          <p:nvPr/>
        </p:nvSpPr>
        <p:spPr>
          <a:xfrm>
            <a:off x="5663880" y="15098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802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CustomShape 1"/>
          <p:cNvSpPr/>
          <p:nvPr/>
        </p:nvSpPr>
        <p:spPr>
          <a:xfrm>
            <a:off x="111276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43" name="CustomShape 2"/>
          <p:cNvSpPr/>
          <p:nvPr/>
        </p:nvSpPr>
        <p:spPr>
          <a:xfrm>
            <a:off x="249480" y="2133000"/>
            <a:ext cx="394416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Финансовое и организационное обеспечение переселения граждан из многоквартирных домов, признанных аварийными и подлежащими сносу или реконструкции в связи с физическим износом в процессе их эксплуатации.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44" name="CustomShape 3"/>
          <p:cNvSpPr/>
          <p:nvPr/>
        </p:nvSpPr>
        <p:spPr>
          <a:xfrm>
            <a:off x="4665960" y="2111400"/>
            <a:ext cx="422604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Создание безопасных и благоприятных условий проживания граждан на территории Мо г.Струнино;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-переселение граждан из жилых помещений, находящихся в аварийных многоквартирных домах, в благоустроенные жилые помещения в возможно сжатые сроки;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-ликвидация (реконструкция) аварийных жилых домов;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-использование освободившихся земельных участков после сноса аварийных многоквартирных домов участниками программы под строительство новых объектов недвижимости по итогам реализации программы;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-развитие жилищного строительства.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45" name="CustomShape 4"/>
          <p:cNvSpPr/>
          <p:nvPr/>
        </p:nvSpPr>
        <p:spPr>
          <a:xfrm>
            <a:off x="583632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46" name="CustomShape 5"/>
          <p:cNvSpPr/>
          <p:nvPr/>
        </p:nvSpPr>
        <p:spPr>
          <a:xfrm>
            <a:off x="168120" y="6021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год-103,20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год-94,70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2026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47" name="CustomShape 6"/>
          <p:cNvSpPr/>
          <p:nvPr/>
        </p:nvSpPr>
        <p:spPr>
          <a:xfrm>
            <a:off x="107640" y="0"/>
            <a:ext cx="9164160" cy="57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«Обеспечение устойчивого сокращения непригодного для проживания жилищного фонда в муниципальном образовании город Струнино»</a:t>
            </a:r>
            <a:endParaRPr lang="ru-RU" sz="16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736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CustomShape 1"/>
          <p:cNvSpPr/>
          <p:nvPr/>
        </p:nvSpPr>
        <p:spPr>
          <a:xfrm>
            <a:off x="934560" y="145908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37" name="CustomShape 2"/>
          <p:cNvSpPr/>
          <p:nvPr/>
        </p:nvSpPr>
        <p:spPr>
          <a:xfrm>
            <a:off x="156600" y="2493000"/>
            <a:ext cx="4032000" cy="2664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обеспечение сохранности многоквартирных домов и улучшение комфортности проживания в них граждан.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38" name="CustomShape 3"/>
          <p:cNvSpPr/>
          <p:nvPr/>
        </p:nvSpPr>
        <p:spPr>
          <a:xfrm>
            <a:off x="4636080" y="2471400"/>
            <a:ext cx="4320000" cy="2664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приведение состояния многоквартирных домов в   соответствие с требованиями нормативно - технических документов; 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улучшение качества предоставления жилищно-коммунальных услуг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39" name="CustomShape 4"/>
          <p:cNvSpPr/>
          <p:nvPr/>
        </p:nvSpPr>
        <p:spPr>
          <a:xfrm>
            <a:off x="5658480" y="145908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40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год-860,0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2026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 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41" name="CustomShape 6"/>
          <p:cNvSpPr/>
          <p:nvPr/>
        </p:nvSpPr>
        <p:spPr>
          <a:xfrm>
            <a:off x="0" y="0"/>
            <a:ext cx="9108000" cy="640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«Капитальный ремонт многоквартирных домов муниципального образования город Струнино»</a:t>
            </a:r>
            <a:endParaRPr lang="ru-RU" sz="18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811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CustomShape 1"/>
          <p:cNvSpPr/>
          <p:nvPr/>
        </p:nvSpPr>
        <p:spPr>
          <a:xfrm>
            <a:off x="906120" y="1340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31" name="CustomShape 2"/>
          <p:cNvSpPr/>
          <p:nvPr/>
        </p:nvSpPr>
        <p:spPr>
          <a:xfrm>
            <a:off x="179640" y="2227320"/>
            <a:ext cx="4032000" cy="2808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Повышение уровня благоустройства на территории муниципального образования город Струнино.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32" name="CustomShape 3"/>
          <p:cNvSpPr/>
          <p:nvPr/>
        </p:nvSpPr>
        <p:spPr>
          <a:xfrm>
            <a:off x="4604040" y="2271960"/>
            <a:ext cx="4320000" cy="2808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  Повышение уровня благоустройства города; 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уровня вовлеченности граждан, организаций в реализацию мероприятий по благоустройству территорий муниципального образования;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уровня благоустройства дворовых территорий муниципального образования город Струнино;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Повышение уровня благоустройства наиболее посещаемых муниципальных территорий общего пользования.</a:t>
            </a:r>
            <a:endParaRPr lang="ru-RU" sz="1050" b="0" strike="noStrike" spc="-1">
              <a:latin typeface="Arial"/>
            </a:endParaRPr>
          </a:p>
        </p:txBody>
      </p:sp>
      <p:sp>
        <p:nvSpPr>
          <p:cNvPr id="533" name="CustomShape 4"/>
          <p:cNvSpPr/>
          <p:nvPr/>
        </p:nvSpPr>
        <p:spPr>
          <a:xfrm>
            <a:off x="5629680" y="1340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34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год-36064,20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 </a:t>
            </a:r>
            <a:r>
              <a:rPr lang="ru-RU" sz="1200" spc="-1" dirty="0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2026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35" name="CustomShape 6"/>
          <p:cNvSpPr/>
          <p:nvPr/>
        </p:nvSpPr>
        <p:spPr>
          <a:xfrm>
            <a:off x="-108360" y="0"/>
            <a:ext cx="9380160" cy="100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 программа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«Формирование комфортной городской среды муниципального образования город Струнино»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CustomShape 1"/>
          <p:cNvSpPr/>
          <p:nvPr/>
        </p:nvSpPr>
        <p:spPr>
          <a:xfrm>
            <a:off x="104364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61" name="CustomShape 2"/>
          <p:cNvSpPr/>
          <p:nvPr/>
        </p:nvSpPr>
        <p:spPr>
          <a:xfrm>
            <a:off x="289440" y="2421000"/>
            <a:ext cx="4032000" cy="2808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Создание условий для  культурно-духовного потенциала, самодеятельного творчества, привлечение как можно большего числа жителей города с систематическим занятиям в любительских объединениях, в клубах по интересам.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62" name="CustomShape 3"/>
          <p:cNvSpPr/>
          <p:nvPr/>
        </p:nvSpPr>
        <p:spPr>
          <a:xfrm>
            <a:off x="4624560" y="2429280"/>
            <a:ext cx="4320000" cy="28486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Организация и проведение культурно-массовых мероприятий;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-развитие разнообразных направлений творчества среди молодежи;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-выявление и поддержка одаренных детей и молодых дарований;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-сохранения историко-культурного наследия, народного фольклора, пропаганда народного творчества;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качества предоставляемых услуг.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63" name="CustomShape 4"/>
          <p:cNvSpPr/>
          <p:nvPr/>
        </p:nvSpPr>
        <p:spPr>
          <a:xfrm>
            <a:off x="5767200" y="1484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64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год-14550,90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год-13053,90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2026 год-13864,60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65" name="CustomShape 6"/>
          <p:cNvSpPr/>
          <p:nvPr/>
        </p:nvSpPr>
        <p:spPr>
          <a:xfrm>
            <a:off x="-108360" y="0"/>
            <a:ext cx="9380160" cy="91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«Развитие культуры, молодежной и семейной политики в муниципальном образовании </a:t>
            </a:r>
            <a:r>
              <a:rPr lang="ru-RU" sz="1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Александровского района Владимирской области»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CustomShape 1"/>
          <p:cNvSpPr/>
          <p:nvPr/>
        </p:nvSpPr>
        <p:spPr>
          <a:xfrm>
            <a:off x="899640" y="83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67" name="CustomShape 2"/>
          <p:cNvSpPr/>
          <p:nvPr/>
        </p:nvSpPr>
        <p:spPr>
          <a:xfrm>
            <a:off x="185400" y="1772640"/>
            <a:ext cx="4032000" cy="4176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Укрепление материально- технической базы муниципальных учреждений культуры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68" name="CustomShape 3"/>
          <p:cNvSpPr/>
          <p:nvPr/>
        </p:nvSpPr>
        <p:spPr>
          <a:xfrm>
            <a:off x="4586760" y="1775520"/>
            <a:ext cx="4320000" cy="42228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Приведение технического состояния муниципальных учреждений культуры в соответствие с нормативными требованиями безопасности, санитарными и противопожарными нормами;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Создание благоприятных условий для эффективной работы по ведению социально-культурной деятельности учреждений культуры;</a:t>
            </a:r>
            <a:endParaRPr lang="ru-RU" sz="105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Обеспечение условий для художественного творчества и инновационной деятельности, культурного обмена.</a:t>
            </a:r>
            <a:endParaRPr lang="ru-RU" sz="1050" b="0" strike="noStrike" spc="-1">
              <a:latin typeface="Arial"/>
            </a:endParaRPr>
          </a:p>
        </p:txBody>
      </p:sp>
      <p:sp>
        <p:nvSpPr>
          <p:cNvPr id="569" name="CustomShape 4"/>
          <p:cNvSpPr/>
          <p:nvPr/>
        </p:nvSpPr>
        <p:spPr>
          <a:xfrm>
            <a:off x="5623200" y="83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70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год-0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2026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71" name="CustomShape 6"/>
          <p:cNvSpPr/>
          <p:nvPr/>
        </p:nvSpPr>
        <p:spPr>
          <a:xfrm>
            <a:off x="-108360" y="0"/>
            <a:ext cx="9380160" cy="9233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«Развитие и модернизация материально-технической базы учреждений культуры </a:t>
            </a:r>
            <a:r>
              <a:rPr lang="ru-RU" sz="18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муниципального образования город </a:t>
            </a:r>
            <a:r>
              <a:rPr lang="ru-RU" sz="18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Александровского района Владимирской области»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CustomShape 1"/>
          <p:cNvSpPr/>
          <p:nvPr/>
        </p:nvSpPr>
        <p:spPr>
          <a:xfrm>
            <a:off x="1009440" y="16797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73" name="CustomShape 2"/>
          <p:cNvSpPr/>
          <p:nvPr/>
        </p:nvSpPr>
        <p:spPr>
          <a:xfrm>
            <a:off x="107640" y="2709000"/>
            <a:ext cx="4032000" cy="2952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Оказание молодым семьям муниципального образования города Струнино- участникам программы государственной поддержки в улучшении жилищных условий.. 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74" name="CustomShape 3"/>
          <p:cNvSpPr/>
          <p:nvPr/>
        </p:nvSpPr>
        <p:spPr>
          <a:xfrm>
            <a:off x="4623120" y="2748960"/>
            <a:ext cx="4320000" cy="293508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Предоставление молодым семьям социальных выплат на приобретение (строительство) жилья;</a:t>
            </a:r>
            <a:endParaRPr lang="ru-RU" sz="1100" b="0" strike="noStrike" spc="-1">
              <a:latin typeface="Arial"/>
            </a:endParaRPr>
          </a:p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Разработка и внедрение правовых, финансовых, организационных механизмов оказания государственной поддержки молодым семьям по приобретению (строительству) жилья;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Формирование списков молодых семей;</a:t>
            </a:r>
            <a:endParaRPr lang="ru-RU" sz="11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 Пропаганда новых приоритетов демографического поведения молодого населения, связанных с укреплением семейных отношений 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75" name="CustomShape 4"/>
          <p:cNvSpPr/>
          <p:nvPr/>
        </p:nvSpPr>
        <p:spPr>
          <a:xfrm>
            <a:off x="5623200" y="166788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76" name="CustomShape 5"/>
          <p:cNvSpPr/>
          <p:nvPr/>
        </p:nvSpPr>
        <p:spPr>
          <a:xfrm>
            <a:off x="17964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год-507,00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год-507,00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2026 год-380,30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77" name="CustomShape 6"/>
          <p:cNvSpPr/>
          <p:nvPr/>
        </p:nvSpPr>
        <p:spPr>
          <a:xfrm>
            <a:off x="32400" y="292320"/>
            <a:ext cx="9108000" cy="58477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«Обеспечение жильем молодых семей муниципального образования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Струнино»</a:t>
            </a:r>
            <a:endParaRPr lang="ru-RU" sz="16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CustomShape 1"/>
          <p:cNvSpPr/>
          <p:nvPr/>
        </p:nvSpPr>
        <p:spPr>
          <a:xfrm>
            <a:off x="971640" y="119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79" name="CustomShape 2"/>
          <p:cNvSpPr/>
          <p:nvPr/>
        </p:nvSpPr>
        <p:spPr>
          <a:xfrm>
            <a:off x="185400" y="2133000"/>
            <a:ext cx="4032000" cy="3528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360" indent="-171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создание благоприятных условий для развития физической культуры и массового спорта в МО г.Струнино;</a:t>
            </a:r>
            <a:r>
              <a:t/>
            </a:r>
            <a:br/>
            <a:r>
              <a:rPr lang="ru-RU" sz="1100" b="1" strike="noStrike" spc="-1">
                <a:solidFill>
                  <a:srgbClr val="000000"/>
                </a:solidFill>
                <a:latin typeface="Arial"/>
                <a:ea typeface="DejaVu Sans"/>
              </a:rPr>
              <a:t>-использование физической культуры и спорта как одного из средств профилактики заболеваний, укрепления здоровья, поддержания высокой работоспособности населения.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580" name="CustomShape 3"/>
          <p:cNvSpPr/>
          <p:nvPr/>
        </p:nvSpPr>
        <p:spPr>
          <a:xfrm>
            <a:off x="4586760" y="2181960"/>
            <a:ext cx="4320000" cy="3528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Укрепление и модернизация материально-технической базы: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 внедрение наиболее эффективных форм и методов, передового опыта физкультурно-оздоровительной и спортивной работы с различными категориями населения;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-проведение массовых физкультурно-оздоровительных и спортивных мероприятий, способных удовлетворить интересы и потребности различных слоев населения;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-повышение интереса, в первую очередь школьников и учащейся молодежи, к активному и здоровому образу жизни;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-создание условий для увеличения количества систематически занимающихся физической культурой и спортом жителей города;</a:t>
            </a:r>
            <a:r>
              <a:t/>
            </a:r>
            <a:br/>
            <a:r>
              <a:rPr lang="ru-RU" sz="1050" b="1" strike="noStrike" spc="-1">
                <a:solidFill>
                  <a:srgbClr val="000000"/>
                </a:solidFill>
                <a:latin typeface="Arial"/>
                <a:ea typeface="DejaVu Sans"/>
              </a:rPr>
              <a:t>-поддержка любительских и профессиональных команд, представляющих город в игровых видах спорта.</a:t>
            </a:r>
            <a:r>
              <a:t/>
            </a:r>
            <a:br/>
            <a:endParaRPr lang="ru-RU" sz="1050" b="0" strike="noStrike" spc="-1">
              <a:latin typeface="Arial"/>
            </a:endParaRPr>
          </a:p>
        </p:txBody>
      </p:sp>
      <p:sp>
        <p:nvSpPr>
          <p:cNvPr id="581" name="CustomShape 4"/>
          <p:cNvSpPr/>
          <p:nvPr/>
        </p:nvSpPr>
        <p:spPr>
          <a:xfrm>
            <a:off x="5695200" y="119664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582" name="CustomShape 5"/>
          <p:cNvSpPr/>
          <p:nvPr/>
        </p:nvSpPr>
        <p:spPr>
          <a:xfrm>
            <a:off x="177480" y="6165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год-11657,10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год-11596,00000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2026 год-14016,00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583" name="CustomShape 6"/>
          <p:cNvSpPr/>
          <p:nvPr/>
        </p:nvSpPr>
        <p:spPr>
          <a:xfrm>
            <a:off x="-108360" y="0"/>
            <a:ext cx="9380160" cy="100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«Развитие физической культуры и спорта муниципального образования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Александровского района Владимирской области»</a:t>
            </a:r>
            <a:endParaRPr lang="ru-RU" sz="20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CustomShape 1"/>
          <p:cNvSpPr/>
          <p:nvPr/>
        </p:nvSpPr>
        <p:spPr>
          <a:xfrm>
            <a:off x="111276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28" name="CustomShape 2"/>
          <p:cNvSpPr/>
          <p:nvPr/>
        </p:nvSpPr>
        <p:spPr>
          <a:xfrm>
            <a:off x="249480" y="2133000"/>
            <a:ext cx="394416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- </a:t>
            </a:r>
            <a:r>
              <a:rPr lang="ru-RU" sz="11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Обеспечение комфортного проживания населения, безопасного движения транспортных средств и улучшение архитектурного облика города в вечернее и ночное время суток.</a:t>
            </a:r>
            <a:r>
              <a:rPr dirty="0"/>
              <a:t/>
            </a:r>
            <a:br>
              <a:rPr dirty="0"/>
            </a:br>
            <a:r>
              <a:rPr lang="ru-RU" sz="11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-Обеспечение рационального использования топливно-энергетических  ресурсов за счет реализации энергосберегающих мероприятий.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629" name="CustomShape 3"/>
          <p:cNvSpPr/>
          <p:nvPr/>
        </p:nvSpPr>
        <p:spPr>
          <a:xfrm>
            <a:off x="4665960" y="2111400"/>
            <a:ext cx="422604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71450" indent="-171450">
              <a:lnSpc>
                <a:spcPct val="100000"/>
              </a:lnSpc>
              <a:buFontTx/>
              <a:buChar char="-"/>
            </a:pPr>
            <a:r>
              <a:rPr lang="ru-RU" sz="11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Техническое перевооружение и модернизация сетей уличного освещения.</a:t>
            </a:r>
            <a:r>
              <a:rPr dirty="0"/>
              <a:t/>
            </a:r>
            <a:br>
              <a:rPr dirty="0"/>
            </a:br>
            <a:r>
              <a:rPr lang="ru-RU" sz="11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-Внедрение современных технологий в управление уличным освещением города.</a:t>
            </a:r>
            <a:r>
              <a:rPr dirty="0"/>
              <a:t/>
            </a:r>
            <a:br>
              <a:rPr dirty="0"/>
            </a:br>
            <a:r>
              <a:rPr lang="ru-RU" sz="11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-Снижение затрат на уличное освещение.</a:t>
            </a:r>
            <a:r>
              <a:rPr dirty="0"/>
              <a:t/>
            </a:r>
            <a:br>
              <a:rPr dirty="0"/>
            </a:br>
            <a:r>
              <a:rPr lang="ru-RU" sz="11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Проведение организационно-правовых мероприятий по энергосбережению;</a:t>
            </a:r>
            <a:r>
              <a:rPr dirty="0"/>
              <a:t/>
            </a:r>
            <a:br>
              <a:rPr dirty="0"/>
            </a:br>
            <a:r>
              <a:rPr lang="ru-RU" sz="1100" b="1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-Сбор и анализ данных об энергоемкости города Струнино.</a:t>
            </a:r>
          </a:p>
          <a:p>
            <a:pPr marL="171450" indent="-171450">
              <a:lnSpc>
                <a:spcPct val="100000"/>
              </a:lnSpc>
              <a:buFontTx/>
              <a:buChar char="-"/>
            </a:pPr>
            <a:r>
              <a:rPr lang="ru-RU" sz="1100" b="1" spc="-1" dirty="0" smtClean="0">
                <a:solidFill>
                  <a:srgbClr val="000000"/>
                </a:solidFill>
                <a:latin typeface="Arial"/>
              </a:rPr>
              <a:t>-Снижение объемов потребления ТЭР на территории города Струнино.</a:t>
            </a:r>
            <a:br>
              <a:rPr lang="ru-RU" sz="1100" b="1" spc="-1" dirty="0" smtClean="0">
                <a:solidFill>
                  <a:srgbClr val="000000"/>
                </a:solidFill>
                <a:latin typeface="Arial"/>
              </a:rPr>
            </a:br>
            <a:r>
              <a:rPr lang="ru-RU" sz="1100" b="1" spc="-1" dirty="0" smtClean="0">
                <a:solidFill>
                  <a:srgbClr val="000000"/>
                </a:solidFill>
                <a:latin typeface="Arial"/>
              </a:rPr>
              <a:t>-Снижение затрат местного бюджета за период реализации программы на оплату коммунальных услуг.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630" name="CustomShape 4"/>
          <p:cNvSpPr/>
          <p:nvPr/>
        </p:nvSpPr>
        <p:spPr>
          <a:xfrm>
            <a:off x="583632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31" name="CustomShape 5"/>
          <p:cNvSpPr/>
          <p:nvPr/>
        </p:nvSpPr>
        <p:spPr>
          <a:xfrm>
            <a:off x="168120" y="6021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2026 год-0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632" name="CustomShape 6"/>
          <p:cNvSpPr/>
          <p:nvPr/>
        </p:nvSpPr>
        <p:spPr>
          <a:xfrm>
            <a:off x="107640" y="0"/>
            <a:ext cx="9164160" cy="8309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«Энергосбережение и повышение </a:t>
            </a:r>
            <a:r>
              <a:rPr lang="ru-RU" sz="1600" b="1" strike="noStrike" spc="-1" dirty="0" err="1" smtClean="0">
                <a:solidFill>
                  <a:srgbClr val="27C2FF"/>
                </a:solidFill>
                <a:latin typeface="Bookman Old Style"/>
                <a:ea typeface="DejaVu Sans"/>
              </a:rPr>
              <a:t>энергоэффективности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 в сфере жилищно-коммунального хозяйства муниципального образования </a:t>
            </a: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Струнино»</a:t>
            </a:r>
            <a:endParaRPr lang="ru-RU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219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5719680" y="5042520"/>
            <a:ext cx="3297240" cy="16700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2" name="CustomShape 2"/>
          <p:cNvSpPr/>
          <p:nvPr/>
        </p:nvSpPr>
        <p:spPr>
          <a:xfrm>
            <a:off x="3071880" y="5365800"/>
            <a:ext cx="3039840" cy="14911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3" name="CustomShape 3"/>
          <p:cNvSpPr/>
          <p:nvPr/>
        </p:nvSpPr>
        <p:spPr>
          <a:xfrm>
            <a:off x="-135000" y="5042520"/>
            <a:ext cx="3287880" cy="16700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4" name="CustomShape 4"/>
          <p:cNvSpPr/>
          <p:nvPr/>
        </p:nvSpPr>
        <p:spPr>
          <a:xfrm>
            <a:off x="2941920" y="3470040"/>
            <a:ext cx="2591280" cy="14389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5" name="CustomShape 5"/>
          <p:cNvSpPr/>
          <p:nvPr/>
        </p:nvSpPr>
        <p:spPr>
          <a:xfrm>
            <a:off x="27360" y="3360600"/>
            <a:ext cx="2401920" cy="131976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6" name="CustomShape 6"/>
          <p:cNvSpPr/>
          <p:nvPr/>
        </p:nvSpPr>
        <p:spPr>
          <a:xfrm>
            <a:off x="2843640" y="1666800"/>
            <a:ext cx="2663280" cy="144324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197" name="CustomShape 7"/>
          <p:cNvSpPr/>
          <p:nvPr/>
        </p:nvSpPr>
        <p:spPr>
          <a:xfrm>
            <a:off x="0" y="159120"/>
            <a:ext cx="9142920" cy="48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Что такое бюджет? Какие бывают бюджеты?</a:t>
            </a:r>
            <a:endParaRPr lang="ru-RU" sz="2600" b="0" strike="noStrike" spc="-1">
              <a:latin typeface="Arial"/>
            </a:endParaRPr>
          </a:p>
        </p:txBody>
      </p:sp>
      <p:sp>
        <p:nvSpPr>
          <p:cNvPr id="198" name="CustomShape 8"/>
          <p:cNvSpPr/>
          <p:nvPr/>
        </p:nvSpPr>
        <p:spPr>
          <a:xfrm>
            <a:off x="410400" y="685080"/>
            <a:ext cx="8451000" cy="94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</a:t>
            </a:r>
            <a:r>
              <a:rPr lang="ru-RU" sz="1800" b="1" strike="noStrike" spc="43">
                <a:solidFill>
                  <a:srgbClr val="52D2FF"/>
                </a:solidFill>
                <a:latin typeface="Bookman Old Style"/>
                <a:ea typeface="DejaVu Sans"/>
              </a:rPr>
              <a:t> </a:t>
            </a:r>
            <a:r>
              <a:rPr lang="ru-RU" sz="1800" b="1" strike="noStrike" spc="43">
                <a:solidFill>
                  <a:srgbClr val="7030A0"/>
                </a:solidFill>
                <a:latin typeface="Bookman Old Style"/>
                <a:ea typeface="DejaVu Sans"/>
              </a:rPr>
              <a:t>– схема доходов и расходов определенного объекта  ( семьи, бизнеса, организации, государства и т.д.), устанавливаемая на определенный период времени.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99" name="CustomShape 9"/>
          <p:cNvSpPr/>
          <p:nvPr/>
        </p:nvSpPr>
        <p:spPr>
          <a:xfrm>
            <a:off x="2195640" y="2096640"/>
            <a:ext cx="4055400" cy="57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Какие бывают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 бюджеты</a:t>
            </a:r>
            <a:r>
              <a:rPr lang="ru-RU" sz="1400" b="0" strike="noStrike" spc="-1">
                <a:solidFill>
                  <a:srgbClr val="7030A0"/>
                </a:solidFill>
                <a:latin typeface="Century Gothic"/>
                <a:ea typeface="DejaVu Sans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0"/>
          <p:cNvSpPr/>
          <p:nvPr/>
        </p:nvSpPr>
        <p:spPr>
          <a:xfrm>
            <a:off x="143640" y="3851640"/>
            <a:ext cx="2285640" cy="333000"/>
          </a:xfrm>
          <a:prstGeom prst="rect">
            <a:avLst/>
          </a:prstGeom>
          <a:noFill/>
          <a:ln>
            <a:noFill/>
          </a:ln>
          <a:scene3d>
            <a:camera prst="perspectiveHeroicExtremeLeftFacing" fov="4800000">
              <a:rot lat="672134" lon="859355" rev="21567439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 семьи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01" name="CustomShape 11"/>
          <p:cNvSpPr/>
          <p:nvPr/>
        </p:nvSpPr>
        <p:spPr>
          <a:xfrm>
            <a:off x="125280" y="5429160"/>
            <a:ext cx="2766600" cy="1002240"/>
          </a:xfrm>
          <a:prstGeom prst="rect">
            <a:avLst/>
          </a:prstGeom>
          <a:noFill/>
          <a:ln>
            <a:noFill/>
          </a:ln>
          <a:scene3d>
            <a:camera prst="perspectiveHeroicExtremeLeftFacing" fov="4500000">
              <a:rot lat="748782" lon="1440300" rev="21339169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Российской Федерации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(федеральный бюджет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 Государственных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внебюджетных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Фондов РФ)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02" name="CustomShape 12"/>
          <p:cNvSpPr/>
          <p:nvPr/>
        </p:nvSpPr>
        <p:spPr>
          <a:xfrm>
            <a:off x="5868360" y="5301360"/>
            <a:ext cx="3038040" cy="942120"/>
          </a:xfrm>
          <a:prstGeom prst="rect">
            <a:avLst/>
          </a:prstGeom>
          <a:noFill/>
          <a:ln>
            <a:noFill/>
          </a:ln>
          <a:scene3d>
            <a:camera prst="perspectiveHeroicExtremeLeftFacing" fov="3900000">
              <a:rot lat="487348" lon="2067641" rev="21425480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Субъекты российской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Федерации (региональные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бюджеты, бюджеты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территориальных фондов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3" name="CustomShape 13"/>
          <p:cNvSpPr/>
          <p:nvPr/>
        </p:nvSpPr>
        <p:spPr>
          <a:xfrm>
            <a:off x="3571920" y="5643720"/>
            <a:ext cx="2284920" cy="942120"/>
          </a:xfrm>
          <a:prstGeom prst="rect">
            <a:avLst/>
          </a:prstGeom>
          <a:noFill/>
          <a:ln>
            <a:noFill/>
          </a:ln>
          <a:scene3d>
            <a:camera prst="perspectiveHeroicExtremeLeftFacing">
              <a:rot lat="744058" lon="1438370" rev="21586721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Муниципальных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Образований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(местные бюджеты)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4" name="CustomShape 14"/>
          <p:cNvSpPr/>
          <p:nvPr/>
        </p:nvSpPr>
        <p:spPr>
          <a:xfrm>
            <a:off x="2662920" y="3845160"/>
            <a:ext cx="3276000" cy="637200"/>
          </a:xfrm>
          <a:prstGeom prst="rect">
            <a:avLst/>
          </a:prstGeom>
          <a:noFill/>
          <a:ln>
            <a:noFill/>
          </a:ln>
          <a:scene3d>
            <a:camera prst="perspectiveHeroicExtremeLeftFacing" fov="4800000">
              <a:rot lat="696841" lon="831400" rev="21564185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 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Публично - правовых образований          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05" name="CustomShape 15"/>
          <p:cNvSpPr/>
          <p:nvPr/>
        </p:nvSpPr>
        <p:spPr>
          <a:xfrm rot="8767800">
            <a:off x="2556360" y="284148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6" name="CustomShape 16"/>
          <p:cNvSpPr/>
          <p:nvPr/>
        </p:nvSpPr>
        <p:spPr>
          <a:xfrm>
            <a:off x="6000840" y="3429000"/>
            <a:ext cx="2591280" cy="1438920"/>
          </a:xfrm>
          <a:prstGeom prst="ellipse">
            <a:avLst/>
          </a:prstGeom>
          <a:gradFill rotWithShape="0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rgbClr val="D6D600"/>
              </a:gs>
              <a:gs pos="99000">
                <a:srgbClr val="D6DA26"/>
              </a:gs>
            </a:gsLst>
            <a:lin ang="16200000"/>
          </a:gradFill>
          <a:ln>
            <a:noFill/>
          </a:ln>
          <a:effectLst>
            <a:outerShdw blurRad="241300" dist="24821" dir="17369168" sx="103000" sy="103000" algn="l" rotWithShape="0">
              <a:schemeClr val="tx1"/>
            </a:outerShdw>
            <a:softEdge rad="317500"/>
          </a:effectLst>
          <a:scene3d>
            <a:camera prst="perspectiveHeroicExtremeLeftFacing">
              <a:rot lat="449631" lon="1463209" rev="21343149"/>
            </a:camera>
            <a:lightRig rig="balanced" dir="tr"/>
          </a:scene3d>
          <a:sp3d contourW="6350" prstMaterial="metal">
            <a:bevelT w="107950" h="114300"/>
            <a:bevelB w="12700" h="101600"/>
            <a:contourClr>
              <a:schemeClr val="accent1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Бюджеты организаций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7" name="CustomShape 17"/>
          <p:cNvSpPr/>
          <p:nvPr/>
        </p:nvSpPr>
        <p:spPr>
          <a:xfrm rot="5776200">
            <a:off x="4056840" y="312696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8" name="CustomShape 18"/>
          <p:cNvSpPr/>
          <p:nvPr/>
        </p:nvSpPr>
        <p:spPr>
          <a:xfrm rot="2909400">
            <a:off x="5845320" y="298692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9" name="CustomShape 19"/>
          <p:cNvSpPr/>
          <p:nvPr/>
        </p:nvSpPr>
        <p:spPr>
          <a:xfrm rot="8767800">
            <a:off x="2770560" y="469872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CustomShape 20"/>
          <p:cNvSpPr/>
          <p:nvPr/>
        </p:nvSpPr>
        <p:spPr>
          <a:xfrm rot="3127200">
            <a:off x="5772240" y="484272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CustomShape 21"/>
          <p:cNvSpPr/>
          <p:nvPr/>
        </p:nvSpPr>
        <p:spPr>
          <a:xfrm rot="5776200">
            <a:off x="4230720" y="4943880"/>
            <a:ext cx="284760" cy="28476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CustomShape 1"/>
          <p:cNvSpPr/>
          <p:nvPr/>
        </p:nvSpPr>
        <p:spPr>
          <a:xfrm>
            <a:off x="111276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Цели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40" name="CustomShape 2"/>
          <p:cNvSpPr/>
          <p:nvPr/>
        </p:nvSpPr>
        <p:spPr>
          <a:xfrm>
            <a:off x="380109" y="2111400"/>
            <a:ext cx="394416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trike="noStrike" spc="-1" dirty="0" smtClean="0">
                <a:latin typeface="Arial"/>
              </a:rPr>
              <a:t>-Повышение качества и условий жизни семей, имеющих троих и более детей в возрасте до 18 лет, проживающих на территории города Струнино</a:t>
            </a:r>
          </a:p>
          <a:p>
            <a:pPr>
              <a:lnSpc>
                <a:spcPct val="100000"/>
              </a:lnSpc>
            </a:pPr>
            <a:r>
              <a:rPr lang="ru-RU" sz="1100" b="1" spc="-1" dirty="0" smtClean="0">
                <a:latin typeface="Arial"/>
              </a:rPr>
              <a:t>-повышение уровня обустройства населенных пунктов инженерной и транспортной инфраструктурой на территории города Струнино</a:t>
            </a:r>
            <a:r>
              <a:rPr lang="ru-RU" sz="1100" b="1" strike="noStrike" spc="-1" dirty="0" smtClean="0">
                <a:latin typeface="Arial"/>
              </a:rPr>
              <a:t> </a:t>
            </a:r>
            <a:endParaRPr lang="ru-RU" sz="1100" b="1" strike="noStrike" spc="-1" dirty="0">
              <a:latin typeface="Arial"/>
            </a:endParaRPr>
          </a:p>
        </p:txBody>
      </p:sp>
      <p:sp>
        <p:nvSpPr>
          <p:cNvPr id="641" name="CustomShape 3"/>
          <p:cNvSpPr/>
          <p:nvPr/>
        </p:nvSpPr>
        <p:spPr>
          <a:xfrm>
            <a:off x="4665960" y="2111400"/>
            <a:ext cx="4226040" cy="237456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1" spc="-1" dirty="0" smtClean="0">
                <a:solidFill>
                  <a:srgbClr val="000000"/>
                </a:solidFill>
                <a:latin typeface="Arial"/>
              </a:rPr>
              <a:t>-Обеспечение инженерной и транспортной инфраструктурой земельных участков, предоставляемых (предоставленных) бесплатно для индивидуального жилищного строительства семьям, имеющих троих и более детей в возрасте до 18 лет</a:t>
            </a:r>
            <a:endParaRPr lang="ru-RU" sz="1100" b="0" strike="noStrike" spc="-1" dirty="0">
              <a:latin typeface="Arial"/>
            </a:endParaRPr>
          </a:p>
        </p:txBody>
      </p:sp>
      <p:sp>
        <p:nvSpPr>
          <p:cNvPr id="642" name="CustomShape 4"/>
          <p:cNvSpPr/>
          <p:nvPr/>
        </p:nvSpPr>
        <p:spPr>
          <a:xfrm>
            <a:off x="5836320" y="1107360"/>
            <a:ext cx="2217600" cy="79164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orthographic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Задачи программы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643" name="CustomShape 5"/>
          <p:cNvSpPr/>
          <p:nvPr/>
        </p:nvSpPr>
        <p:spPr>
          <a:xfrm>
            <a:off x="168120" y="6021360"/>
            <a:ext cx="8784720" cy="57564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Расходы на реализацию: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2024 год-300,0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2025 год-1483,00 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тыс. руб.,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Arial"/>
                <a:ea typeface="DejaVu Sans"/>
              </a:rPr>
              <a:t>2026 год-1489,20 тыс</a:t>
            </a:r>
            <a:r>
              <a:rPr lang="ru-RU" sz="1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. руб.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644" name="CustomShape 6"/>
          <p:cNvSpPr/>
          <p:nvPr/>
        </p:nvSpPr>
        <p:spPr>
          <a:xfrm>
            <a:off x="107640" y="0"/>
            <a:ext cx="9164160" cy="10772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Муниципальная программа </a:t>
            </a:r>
            <a:r>
              <a:rPr lang="ru-RU" sz="16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«Обеспечение инженерной и транспортной инфраструктурой земельных участков, предоставляемых (предоставленных) бесплатно для индивидуального жилищного строительства семьям, имеющих троих и более детей в возрасте до 18 лет»</a:t>
            </a:r>
            <a:endParaRPr lang="ru-RU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584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CustomShape 1"/>
          <p:cNvSpPr/>
          <p:nvPr/>
        </p:nvSpPr>
        <p:spPr>
          <a:xfrm>
            <a:off x="0" y="112320"/>
            <a:ext cx="9108000" cy="70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Муниципальный долг муниципального образования 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город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Струнино в </a:t>
            </a:r>
            <a:r>
              <a:rPr lang="ru-RU" sz="2000" b="1" strike="noStrike" spc="-1" dirty="0" smtClean="0">
                <a:solidFill>
                  <a:srgbClr val="27C2FF"/>
                </a:solidFill>
                <a:latin typeface="Bookman Old Style"/>
                <a:ea typeface="DejaVu Sans"/>
              </a:rPr>
              <a:t>2023 </a:t>
            </a:r>
            <a:r>
              <a:rPr lang="ru-RU" sz="2000" b="1" strike="noStrike" spc="-1" dirty="0">
                <a:solidFill>
                  <a:srgbClr val="27C2FF"/>
                </a:solidFill>
                <a:latin typeface="Bookman Old Style"/>
                <a:ea typeface="DejaVu Sans"/>
              </a:rPr>
              <a:t>году равен 0.</a:t>
            </a:r>
            <a:endParaRPr lang="ru-RU" sz="2000" b="0" strike="noStrike" spc="-1" dirty="0">
              <a:latin typeface="Arial"/>
            </a:endParaRPr>
          </a:p>
        </p:txBody>
      </p:sp>
      <p:graphicFrame>
        <p:nvGraphicFramePr>
          <p:cNvPr id="646" name="Диаграмма 40"/>
          <p:cNvGraphicFramePr/>
          <p:nvPr/>
        </p:nvGraphicFramePr>
        <p:xfrm>
          <a:off x="467640" y="1268640"/>
          <a:ext cx="7992360" cy="20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47" name="Picture 2"/>
          <p:cNvPicPr/>
          <p:nvPr/>
        </p:nvPicPr>
        <p:blipFill>
          <a:blip r:embed="rId3"/>
          <a:stretch/>
        </p:blipFill>
        <p:spPr>
          <a:xfrm>
            <a:off x="663120" y="1268640"/>
            <a:ext cx="7619760" cy="4896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CustomShape 1"/>
          <p:cNvSpPr/>
          <p:nvPr/>
        </p:nvSpPr>
        <p:spPr>
          <a:xfrm>
            <a:off x="0" y="0"/>
            <a:ext cx="9143640" cy="51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Информация для контактов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649" name="CustomShape 2"/>
          <p:cNvSpPr/>
          <p:nvPr/>
        </p:nvSpPr>
        <p:spPr>
          <a:xfrm>
            <a:off x="20160" y="945720"/>
            <a:ext cx="9143640" cy="31378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Бюджетный отдел администрации муниципального образования </a:t>
            </a:r>
            <a:r>
              <a:rPr lang="ru-RU" sz="1800" b="1" strike="noStrike" spc="-1" dirty="0" smtClean="0">
                <a:solidFill>
                  <a:srgbClr val="FFFF00"/>
                </a:solidFill>
                <a:latin typeface="Bookman Old Style"/>
                <a:ea typeface="DejaVu Sans"/>
              </a:rPr>
              <a:t>город 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Струнино</a:t>
            </a: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Индекс: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601671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Город: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Струнино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Улица: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Воронина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Дом: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1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Телефон/факс: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8 (49244) 4-10-93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 err="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www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 err="1">
                <a:solidFill>
                  <a:srgbClr val="FFFF00"/>
                </a:solidFill>
                <a:latin typeface="Bookman Old Style"/>
                <a:ea typeface="DejaVu Sans"/>
              </a:rPr>
              <a:t>городструнино.рф</a:t>
            </a:r>
            <a:endParaRPr lang="ru-RU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         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E-</a:t>
            </a:r>
            <a:r>
              <a:rPr lang="ru-RU" sz="1800" b="1" u="sng" strike="noStrike" spc="-1" dirty="0" err="1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mail</a:t>
            </a:r>
            <a:r>
              <a:rPr lang="ru-RU" sz="1800" b="1" u="sng" strike="noStrike" spc="-1" dirty="0">
                <a:solidFill>
                  <a:srgbClr val="FFFF00"/>
                </a:solidFill>
                <a:uFillTx/>
                <a:latin typeface="Bookman Old Style"/>
                <a:ea typeface="DejaVu Sans"/>
              </a:rPr>
              <a:t>:</a:t>
            </a:r>
            <a:r>
              <a:rPr lang="ru-RU" sz="18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adm331601@mail.ru</a:t>
            </a:r>
            <a:endParaRPr lang="ru-RU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CustomShape 1"/>
          <p:cNvSpPr/>
          <p:nvPr/>
        </p:nvSpPr>
        <p:spPr>
          <a:xfrm>
            <a:off x="179640" y="230760"/>
            <a:ext cx="871200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ОЖИДАЕМЫЕ РЕЗУЛЬТАТЫ</a:t>
            </a:r>
            <a:endParaRPr lang="ru-RU" sz="2400" b="0" strike="noStrike" spc="-1">
              <a:latin typeface="Arial"/>
            </a:endParaRPr>
          </a:p>
        </p:txBody>
      </p:sp>
      <p:sp>
        <p:nvSpPr>
          <p:cNvPr id="651" name="CustomShape 2"/>
          <p:cNvSpPr/>
          <p:nvPr/>
        </p:nvSpPr>
        <p:spPr>
          <a:xfrm>
            <a:off x="179640" y="1268640"/>
            <a:ext cx="8712000" cy="50153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Уважаемые жители муниципального образования 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7030A0"/>
                </a:solidFill>
                <a:latin typeface="Bookman Old Style"/>
                <a:ea typeface="DejaVu Sans"/>
              </a:rPr>
              <a:t>город </a:t>
            </a:r>
            <a:r>
              <a:rPr lang="ru-RU" sz="2000" b="1" strike="noStrike" spc="-1" dirty="0">
                <a:solidFill>
                  <a:srgbClr val="7030A0"/>
                </a:solidFill>
                <a:latin typeface="Bookman Old Style"/>
                <a:ea typeface="DejaVu Sans"/>
              </a:rPr>
              <a:t>Струнино!</a:t>
            </a:r>
            <a:endParaRPr lang="ru-RU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	</a:t>
            </a: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	</a:t>
            </a: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С </a:t>
            </a:r>
            <a:r>
              <a:rPr lang="ru-RU" sz="2000" b="0" strike="noStrike" spc="-1" dirty="0" smtClean="0">
                <a:solidFill>
                  <a:srgbClr val="FFC000"/>
                </a:solidFill>
                <a:latin typeface="Bookman Old Style"/>
                <a:ea typeface="DejaVu Sans"/>
              </a:rPr>
              <a:t>бюджетом </a:t>
            </a: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муниципального образования город Струнино   на </a:t>
            </a:r>
            <a:r>
              <a:rPr lang="ru-RU" sz="2000" b="0" strike="noStrike" spc="-1" dirty="0" smtClean="0">
                <a:solidFill>
                  <a:srgbClr val="FFC000"/>
                </a:solidFill>
                <a:latin typeface="Bookman Old Style"/>
                <a:ea typeface="DejaVu Sans"/>
              </a:rPr>
              <a:t>2024 </a:t>
            </a: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год и плановый период </a:t>
            </a:r>
            <a:r>
              <a:rPr lang="ru-RU" sz="2000" b="0" strike="noStrike" spc="-1" dirty="0" smtClean="0">
                <a:solidFill>
                  <a:srgbClr val="FFC000"/>
                </a:solidFill>
                <a:latin typeface="Bookman Old Style"/>
                <a:ea typeface="DejaVu Sans"/>
              </a:rPr>
              <a:t>2025 </a:t>
            </a: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и </a:t>
            </a:r>
            <a:r>
              <a:rPr lang="ru-RU" sz="2000" b="0" strike="noStrike" spc="-1" dirty="0" smtClean="0">
                <a:solidFill>
                  <a:srgbClr val="FFC000"/>
                </a:solidFill>
                <a:latin typeface="Bookman Old Style"/>
                <a:ea typeface="DejaVu Sans"/>
              </a:rPr>
              <a:t>2026 </a:t>
            </a: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годов можно будет ознакомиться на официальном сайте </a:t>
            </a:r>
            <a:endParaRPr lang="ru-RU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C000"/>
                </a:solidFill>
                <a:latin typeface="Bookman Old Style"/>
                <a:ea typeface="DejaVu Sans"/>
              </a:rPr>
              <a:t>город Струнино, Александровского района – </a:t>
            </a:r>
            <a:r>
              <a:rPr lang="ru-RU" sz="2000" b="0" u="sng" strike="noStrike" spc="-1" dirty="0">
                <a:solidFill>
                  <a:srgbClr val="56C7AA"/>
                </a:solidFill>
                <a:uFillTx/>
                <a:latin typeface="Bookman Old Style"/>
                <a:ea typeface="DejaVu Sans"/>
                <a:hlinkClick r:id="rId2"/>
              </a:rPr>
              <a:t>www.городструнино.рф</a:t>
            </a:r>
            <a:r>
              <a:rPr lang="ru-RU" sz="2000" b="0" strike="noStrike" spc="-1" dirty="0">
                <a:solidFill>
                  <a:srgbClr val="FFFF00"/>
                </a:solidFill>
                <a:latin typeface="Bookman Old Style"/>
                <a:ea typeface="DejaVu Sans"/>
              </a:rPr>
              <a:t>. </a:t>
            </a:r>
            <a:endParaRPr lang="ru-RU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2000" b="0" strike="noStrike" spc="-1" dirty="0">
              <a:latin typeface="Arial"/>
            </a:endParaRPr>
          </a:p>
        </p:txBody>
      </p:sp>
      <p:grpSp>
        <p:nvGrpSpPr>
          <p:cNvPr id="652" name="Group 3"/>
          <p:cNvGrpSpPr/>
          <p:nvPr/>
        </p:nvGrpSpPr>
        <p:grpSpPr>
          <a:xfrm>
            <a:off x="184680" y="1905840"/>
            <a:ext cx="8738640" cy="1460880"/>
            <a:chOff x="184680" y="1905840"/>
            <a:chExt cx="8738640" cy="1460880"/>
          </a:xfrm>
        </p:grpSpPr>
        <p:sp>
          <p:nvSpPr>
            <p:cNvPr id="653" name="CustomShape 4"/>
            <p:cNvSpPr/>
            <p:nvPr/>
          </p:nvSpPr>
          <p:spPr>
            <a:xfrm>
              <a:off x="184680" y="1905840"/>
              <a:ext cx="1465560" cy="1460880"/>
            </a:xfrm>
            <a:prstGeom prst="roundRect">
              <a:avLst>
                <a:gd name="adj" fmla="val 10000"/>
              </a:avLst>
            </a:prstGeom>
            <a:solidFill>
              <a:srgbClr val="FFFF00"/>
            </a:solidFill>
            <a:ln w="79200">
              <a:noFill/>
            </a:ln>
            <a:effectLst>
              <a:innerShdw blurRad="63500" dist="50800" dir="18900000">
                <a:srgbClr val="000000">
                  <a:alpha val="50000"/>
                </a:srgb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 contourW="6350">
              <a:bevelT w="114300" h="260350" prst="coolSlant"/>
              <a:bevelB w="139700" h="139700" prst="divot"/>
              <a:contourClr>
                <a:srgbClr val="000000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96120" tIns="96120" rIns="53280" bIns="9612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  <a:ea typeface="DejaVu Sans"/>
                </a:rPr>
                <a:t>Прозрачность формирования и расходования бюджетных средств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654" name="CustomShape 5"/>
            <p:cNvSpPr/>
            <p:nvPr/>
          </p:nvSpPr>
          <p:spPr>
            <a:xfrm>
              <a:off x="1796760" y="2457000"/>
              <a:ext cx="306720" cy="35892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3">
                    <a:hueOff val="0"/>
                    <a:satOff val="0"/>
                    <a:lumOff val="0"/>
                    <a:alphaOff val="0"/>
                    <a:lumMod val="95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82000"/>
                    <a:satMod val="125000"/>
                    <a:lumMod val="74000"/>
                  </a:schemeClr>
                </a:gs>
              </a:gsLst>
              <a:lin ang="540000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3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</p:sp>
        <p:sp>
          <p:nvSpPr>
            <p:cNvPr id="655" name="CustomShape 6"/>
            <p:cNvSpPr/>
            <p:nvPr/>
          </p:nvSpPr>
          <p:spPr>
            <a:xfrm>
              <a:off x="2232000" y="1978920"/>
              <a:ext cx="1450080" cy="1314720"/>
            </a:xfrm>
            <a:prstGeom prst="roundRect">
              <a:avLst>
                <a:gd name="adj" fmla="val 10000"/>
              </a:avLst>
            </a:prstGeom>
            <a:solidFill>
              <a:srgbClr val="FDA1EB"/>
            </a:solidFill>
            <a:ln w="79200">
              <a:noFill/>
            </a:ln>
            <a:effectLst>
              <a:innerShdw blurRad="63500" dist="50800" dir="18900000">
                <a:srgbClr val="000000">
                  <a:alpha val="50000"/>
                </a:srgb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 contourW="6350">
              <a:bevelT w="114300" h="260350" prst="coolSlant"/>
              <a:bevelB w="139700" h="139700" prst="divot"/>
              <a:contourClr>
                <a:srgbClr val="000000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91800" tIns="91800" rIns="53280" bIns="918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  <a:ea typeface="DejaVu Sans"/>
                </a:rPr>
                <a:t>Свободный доступ к информации о бюджете и деятельности органов власти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656" name="CustomShape 7"/>
            <p:cNvSpPr/>
            <p:nvPr/>
          </p:nvSpPr>
          <p:spPr>
            <a:xfrm>
              <a:off x="3796560" y="2457000"/>
              <a:ext cx="239400" cy="35892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3">
                    <a:hueOff val="2312758"/>
                    <a:satOff val="-12398"/>
                    <a:lumOff val="-1667"/>
                    <a:alphaOff val="0"/>
                    <a:lumMod val="95000"/>
                  </a:schemeClr>
                </a:gs>
                <a:gs pos="100000">
                  <a:schemeClr val="accent3">
                    <a:hueOff val="2312758"/>
                    <a:satOff val="-12398"/>
                    <a:lumOff val="-1667"/>
                    <a:alphaOff val="0"/>
                    <a:shade val="82000"/>
                    <a:satMod val="125000"/>
                    <a:lumMod val="74000"/>
                  </a:schemeClr>
                </a:gs>
              </a:gsLst>
              <a:lin ang="540000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3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</p:sp>
        <p:sp>
          <p:nvSpPr>
            <p:cNvPr id="657" name="CustomShape 8"/>
            <p:cNvSpPr/>
            <p:nvPr/>
          </p:nvSpPr>
          <p:spPr>
            <a:xfrm>
              <a:off x="4137120" y="1978920"/>
              <a:ext cx="2152800" cy="1314720"/>
            </a:xfrm>
            <a:prstGeom prst="roundRect">
              <a:avLst>
                <a:gd name="adj" fmla="val 10000"/>
              </a:avLst>
            </a:prstGeom>
            <a:solidFill>
              <a:srgbClr val="BEE395"/>
            </a:solidFill>
            <a:ln w="79200">
              <a:noFill/>
            </a:ln>
            <a:effectLst>
              <a:innerShdw blurRad="63500" dist="50800" dir="18900000">
                <a:srgbClr val="000000">
                  <a:alpha val="50000"/>
                </a:srgb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 contourW="6350">
              <a:bevelT w="114300" h="260350" prst="coolSlant"/>
              <a:bevelB w="139700" h="139700" prst="divot"/>
              <a:contourClr>
                <a:srgbClr val="000000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91800" tIns="91800" rIns="53280" bIns="918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  <a:ea typeface="DejaVu Sans"/>
                </a:rPr>
                <a:t>Народный контроль при принятии и реализации общественно значимых мероприятий (проектов)</a:t>
              </a:r>
              <a:endParaRPr lang="ru-RU" sz="1400" b="0" strike="noStrike" spc="-1">
                <a:latin typeface="Arial"/>
              </a:endParaRPr>
            </a:p>
          </p:txBody>
        </p:sp>
        <p:sp>
          <p:nvSpPr>
            <p:cNvPr id="658" name="CustomShape 9"/>
            <p:cNvSpPr/>
            <p:nvPr/>
          </p:nvSpPr>
          <p:spPr>
            <a:xfrm>
              <a:off x="6467400" y="2457000"/>
              <a:ext cx="373680" cy="35892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chemeClr val="accent3">
                    <a:hueOff val="4625516"/>
                    <a:satOff val="-24796"/>
                    <a:lumOff val="-3334"/>
                    <a:alphaOff val="0"/>
                    <a:lumMod val="95000"/>
                  </a:schemeClr>
                </a:gs>
                <a:gs pos="100000">
                  <a:schemeClr val="accent3">
                    <a:hueOff val="4625516"/>
                    <a:satOff val="-24796"/>
                    <a:lumOff val="-3334"/>
                    <a:alphaOff val="0"/>
                    <a:shade val="82000"/>
                    <a:satMod val="125000"/>
                    <a:lumMod val="74000"/>
                  </a:schemeClr>
                </a:gs>
              </a:gsLst>
              <a:lin ang="540000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3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</p:sp>
        <p:sp>
          <p:nvSpPr>
            <p:cNvPr id="659" name="CustomShape 10"/>
            <p:cNvSpPr/>
            <p:nvPr/>
          </p:nvSpPr>
          <p:spPr>
            <a:xfrm>
              <a:off x="6998040" y="1978920"/>
              <a:ext cx="1925280" cy="1314720"/>
            </a:xfrm>
            <a:prstGeom prst="roundRect">
              <a:avLst>
                <a:gd name="adj" fmla="val 10000"/>
              </a:avLst>
            </a:prstGeom>
            <a:solidFill>
              <a:srgbClr val="00B0F0">
                <a:alpha val="67000"/>
              </a:srgbClr>
            </a:solidFill>
            <a:ln w="79200">
              <a:noFill/>
            </a:ln>
            <a:effectLst>
              <a:innerShdw blurRad="63500" dist="50800" dir="18900000">
                <a:srgbClr val="000000">
                  <a:alpha val="50000"/>
                </a:srgbClr>
              </a:innerShdw>
            </a:effectLst>
            <a:scene3d>
              <a:camera prst="orthographicFront">
                <a:rot lat="0" lon="0" rev="0"/>
              </a:camera>
              <a:lightRig rig="balanced" dir="t">
                <a:rot lat="0" lon="0" rev="5100000"/>
              </a:lightRig>
            </a:scene3d>
            <a:sp3d contourW="6350">
              <a:bevelT w="114300" h="260350" prst="coolSlant"/>
              <a:bevelB w="139700" h="139700" prst="divot"/>
              <a:contourClr>
                <a:srgbClr val="000000"/>
              </a:contourClr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3">
              <a:scrgbClr r="0" g="0" b="0"/>
            </a:effectRef>
            <a:fontRef idx="minor"/>
          </p:style>
          <p:txBody>
            <a:bodyPr lIns="91800" tIns="91800" rIns="53280" bIns="91800" anchor="ctr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490"/>
                </a:spcAft>
              </a:pPr>
              <a:r>
                <a:rPr lang="ru-RU" sz="1400" b="1" strike="noStrike" spc="-1">
                  <a:solidFill>
                    <a:srgbClr val="000000"/>
                  </a:solidFill>
                  <a:latin typeface="Times New Roman"/>
                  <a:ea typeface="DejaVu Sans"/>
                </a:rPr>
                <a:t>Повышение информированности общества и вовлечение граждан в диалог с органами власти</a:t>
              </a:r>
              <a:endParaRPr lang="ru-RU" sz="1400" b="0" strike="noStrike" spc="-1">
                <a:latin typeface="Arial"/>
              </a:endParaRPr>
            </a:p>
          </p:txBody>
        </p:sp>
      </p:grpSp>
      <p:grpSp>
        <p:nvGrpSpPr>
          <p:cNvPr id="660" name="Group 11"/>
          <p:cNvGrpSpPr/>
          <p:nvPr/>
        </p:nvGrpSpPr>
        <p:grpSpPr>
          <a:xfrm>
            <a:off x="0" y="0"/>
            <a:ext cx="36000" cy="36000"/>
            <a:chOff x="0" y="0"/>
            <a:chExt cx="36000" cy="36000"/>
          </a:xfrm>
        </p:grpSpPr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CustomShape 1"/>
          <p:cNvSpPr/>
          <p:nvPr/>
        </p:nvSpPr>
        <p:spPr>
          <a:xfrm>
            <a:off x="0" y="0"/>
            <a:ext cx="9143640" cy="51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Список источников и литературы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662" name="CustomShape 2"/>
          <p:cNvSpPr/>
          <p:nvPr/>
        </p:nvSpPr>
        <p:spPr>
          <a:xfrm>
            <a:off x="179640" y="764640"/>
            <a:ext cx="8712720" cy="465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Конституция Российской Федерации (принята всенародным голосованием 12.12.1993). Собрание законодательства РФ. 2009. №4.-ст. 445.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Бюджетный кодекс Российской Федерации от 31.07.1998 №145-ФЗ. Собрание законодательства РФ. 1998. № 31. –ст. 3823.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Налоговый кодекс Российской Федерации (часть первая) от 31.07.1998 № 146-ФЗ. Собрание законодательства РФ 1998. № 31. – ст.3824.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Налоговый кодекс Российской Федерации (часть вторая) от 05.08.2000 № 117 – ФЗ. Собрание законодательства РФ. 2000. № 32. –ст. 3340.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Федеральный Закон от 06.10.2003 № 131-ФЗ «Об общих принципах организации местного самоуправления в Российской Федерации». Собрание законодательства РФ. 2003. № 40. –ст. 3822.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 Приказ Министерства финансов Российской Федерации от 22 сентября 2016 г. № 145 н «Об утверждении Методических рекомендаций по представлению бюджетов субъектов Российской Федерации и местных бюджетов и отчетов об их исполнении в доступной для граждан форме».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Закон Владимирской области от 10.10.2005 № 139 –ОЗ «О межбюджетных отношениях во Владимирской области». Владимирские ведомости. 2005. № 316-319, 327-334.( с внесенными изменениями).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Постановление главы местной администрации г. Струнино Владимирской области от 24.04.2014 № 175 «Об утверждении Положения о составлении и публикации документа (информационного ресурса) «Бюджет для граждан».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Решение Совета народных депутатов г. Струнино Владимирской области от 25.06.2007 № 21 «Об утверждении Положения о публичных слушаниях в муниципальном образовании г. Струнино»</a:t>
            </a:r>
            <a:endParaRPr lang="ru-RU" sz="1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00"/>
              </a:buClr>
              <a:buFont typeface="Arial"/>
              <a:buAutoNum type="arabicPeriod"/>
            </a:pPr>
            <a:r>
              <a:rPr lang="ru-RU" sz="12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Решение Совета народных депутатов г. Струнино Александровского района Владимирской области от 13.11.2007 № 39 «Об утверждении положения «О бюджетном процессе в муниципальном образовании г. Струнино Александровского района Владимирской области».</a:t>
            </a: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216000" y="2021040"/>
            <a:ext cx="8610840" cy="103284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2"/>
          <p:cNvSpPr/>
          <p:nvPr/>
        </p:nvSpPr>
        <p:spPr>
          <a:xfrm>
            <a:off x="208440" y="980640"/>
            <a:ext cx="8610840" cy="86292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081" dir="8461089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4" name="CustomShape 3"/>
          <p:cNvSpPr/>
          <p:nvPr/>
        </p:nvSpPr>
        <p:spPr>
          <a:xfrm>
            <a:off x="200520" y="961920"/>
            <a:ext cx="8942400" cy="155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Доходы </a:t>
            </a:r>
            <a:r>
              <a:rPr lang="ru-RU" sz="1600" b="1" strike="noStrike" spc="43">
                <a:solidFill>
                  <a:srgbClr val="00B0F0"/>
                </a:solidFill>
                <a:latin typeface="Bookman Old Style"/>
                <a:ea typeface="DejaVu Sans"/>
              </a:rPr>
              <a:t>– 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7030A0"/>
                </a:solidFill>
                <a:latin typeface="Bookman Old Style"/>
                <a:ea typeface="DejaVu Sans"/>
              </a:rPr>
              <a:t>Расходы </a:t>
            </a:r>
            <a:r>
              <a:rPr lang="ru-RU" sz="1600" b="1" strike="noStrike" spc="43">
                <a:solidFill>
                  <a:srgbClr val="00B0F0"/>
                </a:solidFill>
                <a:latin typeface="Bookman Old Style"/>
                <a:ea typeface="DejaVu Sans"/>
              </a:rPr>
              <a:t>– это выплачиваемые из бюджета денежные средства (социальные выплаты населению, содержание государственных учреждений ( ЖКХ, культура, физическая культура и спорт и другие) капитальное строительство и другие) 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5" name="CustomShape 4"/>
          <p:cNvSpPr/>
          <p:nvPr/>
        </p:nvSpPr>
        <p:spPr>
          <a:xfrm>
            <a:off x="1040040" y="188640"/>
            <a:ext cx="7038720" cy="57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Основные характеристики бюджета?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216" name="CustomShape 5"/>
          <p:cNvSpPr/>
          <p:nvPr/>
        </p:nvSpPr>
        <p:spPr>
          <a:xfrm>
            <a:off x="11160" y="3213000"/>
            <a:ext cx="1294920" cy="111600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7" name="CustomShape 6"/>
          <p:cNvSpPr/>
          <p:nvPr/>
        </p:nvSpPr>
        <p:spPr>
          <a:xfrm>
            <a:off x="3060000" y="3213000"/>
            <a:ext cx="1799280" cy="17794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расход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18" name="CustomShape 7"/>
          <p:cNvSpPr/>
          <p:nvPr/>
        </p:nvSpPr>
        <p:spPr>
          <a:xfrm>
            <a:off x="4413240" y="4103280"/>
            <a:ext cx="1402920" cy="133596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Доход+</a:t>
            </a:r>
            <a:r>
              <a:rPr lang="ru-RU" sz="11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Источники финансирования дефицита бюджета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1403640" y="5229360"/>
            <a:ext cx="430920" cy="430920"/>
          </a:xfrm>
          <a:prstGeom prst="down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CustomShape 9"/>
          <p:cNvSpPr/>
          <p:nvPr/>
        </p:nvSpPr>
        <p:spPr>
          <a:xfrm>
            <a:off x="4040640" y="5266080"/>
            <a:ext cx="430920" cy="430920"/>
          </a:xfrm>
          <a:prstGeom prst="down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CustomShape 10"/>
          <p:cNvSpPr/>
          <p:nvPr/>
        </p:nvSpPr>
        <p:spPr>
          <a:xfrm>
            <a:off x="6867720" y="5229360"/>
            <a:ext cx="430920" cy="336240"/>
          </a:xfrm>
          <a:prstGeom prst="downArrow">
            <a:avLst>
              <a:gd name="adj1" fmla="val 50000"/>
              <a:gd name="adj2" fmla="val 50000"/>
            </a:avLst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CustomShape 11"/>
          <p:cNvSpPr/>
          <p:nvPr/>
        </p:nvSpPr>
        <p:spPr>
          <a:xfrm>
            <a:off x="53640" y="3582000"/>
            <a:ext cx="1222920" cy="516240"/>
          </a:xfrm>
          <a:prstGeom prst="rect">
            <a:avLst/>
          </a:prstGeom>
          <a:noFill/>
          <a:ln>
            <a:noFill/>
          </a:ln>
          <a:effectLst>
            <a:outerShdw blurRad="184150" dist="241051" dir="11518873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расход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223" name="CustomShape 12"/>
          <p:cNvSpPr/>
          <p:nvPr/>
        </p:nvSpPr>
        <p:spPr>
          <a:xfrm>
            <a:off x="5796000" y="3142800"/>
            <a:ext cx="1799280" cy="17794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расход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24" name="CustomShape 13"/>
          <p:cNvSpPr/>
          <p:nvPr/>
        </p:nvSpPr>
        <p:spPr>
          <a:xfrm>
            <a:off x="971640" y="3357000"/>
            <a:ext cx="1871280" cy="17272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Доход+</a:t>
            </a:r>
            <a:r>
              <a:rPr lang="ru-RU" sz="11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Источники финансирования дефицита бюджета</a:t>
            </a:r>
            <a:endParaRPr lang="ru-RU" sz="1100" b="0" strike="noStrike" spc="-1">
              <a:latin typeface="Arial"/>
            </a:endParaRPr>
          </a:p>
        </p:txBody>
      </p:sp>
      <p:sp>
        <p:nvSpPr>
          <p:cNvPr id="225" name="CustomShape 14"/>
          <p:cNvSpPr/>
          <p:nvPr/>
        </p:nvSpPr>
        <p:spPr>
          <a:xfrm>
            <a:off x="539640" y="5877360"/>
            <a:ext cx="1799280" cy="88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Профицит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Превышение доходов над расходами 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6" name="CustomShape 15"/>
          <p:cNvSpPr/>
          <p:nvPr/>
        </p:nvSpPr>
        <p:spPr>
          <a:xfrm>
            <a:off x="3821040" y="5892840"/>
            <a:ext cx="1630080" cy="91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Дефицит</a:t>
            </a: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превышение расходов над доходами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7" name="CustomShape 16"/>
          <p:cNvSpPr/>
          <p:nvPr/>
        </p:nvSpPr>
        <p:spPr>
          <a:xfrm>
            <a:off x="6228360" y="5892480"/>
            <a:ext cx="2914560" cy="112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Сбалансированность бюджета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соответствие доходов и расходов</a:t>
            </a:r>
            <a:r>
              <a:rPr lang="ru-RU" sz="18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</p:txBody>
      </p:sp>
      <p:sp>
        <p:nvSpPr>
          <p:cNvPr id="228" name="CustomShape 17"/>
          <p:cNvSpPr/>
          <p:nvPr/>
        </p:nvSpPr>
        <p:spPr>
          <a:xfrm>
            <a:off x="7120440" y="3819960"/>
            <a:ext cx="1903680" cy="1779480"/>
          </a:xfrm>
          <a:prstGeom prst="ellipse">
            <a:avLst/>
          </a:prstGeom>
          <a:ln>
            <a:noFill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cap="all" spc="-1">
                <a:solidFill>
                  <a:srgbClr val="FFFF00"/>
                </a:solidFill>
                <a:latin typeface="Bookman Old Style"/>
                <a:ea typeface="DejaVu Sans"/>
              </a:rPr>
              <a:t>Доход+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И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сточники финансирования дефицита бюджета</a:t>
            </a:r>
            <a:endParaRPr lang="ru-RU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 rot="19855800">
            <a:off x="2687400" y="2202120"/>
            <a:ext cx="2282400" cy="1987560"/>
          </a:xfrm>
          <a:prstGeom prst="wedgeRectCallout">
            <a:avLst>
              <a:gd name="adj1" fmla="val -20833"/>
              <a:gd name="adj2" fmla="val 62500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 fov="0">
              <a:rot lat="20874236" lon="269473" rev="21337469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CustomShape 2"/>
          <p:cNvSpPr/>
          <p:nvPr/>
        </p:nvSpPr>
        <p:spPr>
          <a:xfrm>
            <a:off x="179640" y="911520"/>
            <a:ext cx="8640000" cy="532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45720" algn="just">
              <a:lnSpc>
                <a:spcPct val="100000"/>
              </a:lnSpc>
              <a:spcBef>
                <a:spcPts val="360"/>
              </a:spcBef>
              <a:spcAft>
                <a:spcPts val="300"/>
              </a:spcAft>
            </a:pPr>
            <a:r>
              <a:rPr lang="ru-RU" sz="1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	Доходы бюджета муниципального образования город Струнино образуются за счет налоговых и неналоговых доходов, а также за счет безвозмездных поступлений.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31" name="CustomShape 3"/>
          <p:cNvSpPr/>
          <p:nvPr/>
        </p:nvSpPr>
        <p:spPr>
          <a:xfrm>
            <a:off x="2603520" y="39960"/>
            <a:ext cx="395892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Доходы</a:t>
            </a:r>
            <a:r>
              <a:rPr lang="ru-RU" sz="36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 бюджета</a:t>
            </a:r>
            <a:endParaRPr lang="ru-RU" sz="3600" b="0" strike="noStrike" spc="-1">
              <a:latin typeface="Arial"/>
            </a:endParaRPr>
          </a:p>
        </p:txBody>
      </p:sp>
      <p:sp>
        <p:nvSpPr>
          <p:cNvPr id="232" name="CustomShape 4"/>
          <p:cNvSpPr/>
          <p:nvPr/>
        </p:nvSpPr>
        <p:spPr>
          <a:xfrm rot="644400">
            <a:off x="3332160" y="4085280"/>
            <a:ext cx="2633760" cy="2402640"/>
          </a:xfrm>
          <a:prstGeom prst="ellipse">
            <a:avLst/>
          </a:prstGeom>
          <a:solidFill>
            <a:srgbClr val="00B0F0"/>
          </a:solidFill>
          <a:ln w="34920">
            <a:noFill/>
          </a:ln>
          <a:effectLst>
            <a:outerShdw blurRad="127000" dist="37674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3" name="CustomShape 5"/>
          <p:cNvSpPr/>
          <p:nvPr/>
        </p:nvSpPr>
        <p:spPr>
          <a:xfrm>
            <a:off x="3786120" y="4842720"/>
            <a:ext cx="1872360" cy="881640"/>
          </a:xfrm>
          <a:prstGeom prst="rect">
            <a:avLst/>
          </a:prstGeom>
          <a:noFill/>
          <a:ln w="34920">
            <a:noFill/>
          </a:ln>
          <a:effectLst>
            <a:outerShdw blurRad="317500" algn="ctr">
              <a:srgbClr val="000000">
                <a:alpha val="43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Доходы</a:t>
            </a:r>
            <a:endParaRPr lang="ru-RU" sz="2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6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бюджета</a:t>
            </a:r>
            <a:endParaRPr lang="ru-RU" sz="2600" b="0" strike="noStrike" spc="-1">
              <a:latin typeface="Arial"/>
            </a:endParaRPr>
          </a:p>
        </p:txBody>
      </p:sp>
      <p:sp>
        <p:nvSpPr>
          <p:cNvPr id="234" name="CustomShape 6"/>
          <p:cNvSpPr/>
          <p:nvPr/>
        </p:nvSpPr>
        <p:spPr>
          <a:xfrm rot="19993200">
            <a:off x="2893680" y="2333160"/>
            <a:ext cx="2148840" cy="179496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21354333" lon="906117" rev="21427575"/>
            </a:camera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Налоговые доходы –поступления в бюджет от уплаты налогов, установленных Налоговым кодексом РФ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235" name="CustomShape 7"/>
          <p:cNvSpPr/>
          <p:nvPr/>
        </p:nvSpPr>
        <p:spPr>
          <a:xfrm rot="19423800">
            <a:off x="123120" y="3966120"/>
            <a:ext cx="2686680" cy="2662200"/>
          </a:xfrm>
          <a:prstGeom prst="flowChartMagneticTape">
            <a:avLst/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 fov="1500000">
              <a:rot lat="21526698" lon="20733815" rev="71667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6" name="CustomShape 8"/>
          <p:cNvSpPr/>
          <p:nvPr/>
        </p:nvSpPr>
        <p:spPr>
          <a:xfrm>
            <a:off x="467640" y="4470480"/>
            <a:ext cx="2201760" cy="17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27C2FF"/>
                </a:solidFill>
                <a:latin typeface="Century Gothic"/>
                <a:ea typeface="DejaVu Sans"/>
              </a:rPr>
              <a:t>Неналоговые доходы – поступления от уплаты сборов, установленных законодательством РФ и штрафов за нарушение законодательства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37" name="CustomShape 9"/>
          <p:cNvSpPr/>
          <p:nvPr/>
        </p:nvSpPr>
        <p:spPr>
          <a:xfrm rot="8337000">
            <a:off x="6227640" y="2883600"/>
            <a:ext cx="2803680" cy="2775600"/>
          </a:xfrm>
          <a:prstGeom prst="flowChartMagneticTape">
            <a:avLst/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 fov="1500000">
              <a:rot lat="21526698" lon="20733815" rev="71667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8" name="CustomShape 10"/>
          <p:cNvSpPr/>
          <p:nvPr/>
        </p:nvSpPr>
        <p:spPr>
          <a:xfrm>
            <a:off x="6804360" y="3131640"/>
            <a:ext cx="2015280" cy="222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Безвозмездные поступления – это финансовая помощь из бюджетов других уровней (межбюджетные трансферты), от физических и юридических лиц</a:t>
            </a: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1900440" y="-99360"/>
            <a:ext cx="534096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Налоговые доходы</a:t>
            </a:r>
            <a:endParaRPr lang="ru-RU" sz="4800" b="0" strike="noStrike" spc="-1">
              <a:latin typeface="Arial"/>
            </a:endParaRPr>
          </a:p>
        </p:txBody>
      </p:sp>
      <p:sp>
        <p:nvSpPr>
          <p:cNvPr id="240" name="CustomShape 2"/>
          <p:cNvSpPr/>
          <p:nvPr/>
        </p:nvSpPr>
        <p:spPr>
          <a:xfrm>
            <a:off x="83160" y="2061000"/>
            <a:ext cx="209880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1" name="CustomShape 3"/>
          <p:cNvSpPr/>
          <p:nvPr/>
        </p:nvSpPr>
        <p:spPr>
          <a:xfrm>
            <a:off x="83160" y="935280"/>
            <a:ext cx="209880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CustomShape 4"/>
          <p:cNvSpPr/>
          <p:nvPr/>
        </p:nvSpPr>
        <p:spPr>
          <a:xfrm>
            <a:off x="196920" y="984600"/>
            <a:ext cx="1871280" cy="638280"/>
          </a:xfrm>
          <a:prstGeom prst="rect">
            <a:avLst/>
          </a:prstGeom>
          <a:noFill/>
          <a:ln>
            <a:noFill/>
          </a:ln>
          <a:scene3d>
            <a:camera prst="perspectiveFront"/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Федеральные налоги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43" name="CustomShape 5"/>
          <p:cNvSpPr/>
          <p:nvPr/>
        </p:nvSpPr>
        <p:spPr>
          <a:xfrm>
            <a:off x="6948360" y="935280"/>
            <a:ext cx="208728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7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Специальные налоговые режимы</a:t>
            </a:r>
            <a:endParaRPr lang="ru-RU" sz="1700" b="0" strike="noStrike" spc="-1">
              <a:latin typeface="Arial"/>
            </a:endParaRPr>
          </a:p>
        </p:txBody>
      </p:sp>
      <p:sp>
        <p:nvSpPr>
          <p:cNvPr id="244" name="CustomShape 6"/>
          <p:cNvSpPr/>
          <p:nvPr/>
        </p:nvSpPr>
        <p:spPr>
          <a:xfrm>
            <a:off x="2339640" y="935280"/>
            <a:ext cx="208728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5" name="CustomShape 7"/>
          <p:cNvSpPr/>
          <p:nvPr/>
        </p:nvSpPr>
        <p:spPr>
          <a:xfrm>
            <a:off x="2083320" y="961560"/>
            <a:ext cx="2655720" cy="363960"/>
          </a:xfrm>
          <a:prstGeom prst="rect">
            <a:avLst/>
          </a:prstGeom>
          <a:noFill/>
          <a:ln>
            <a:noFill/>
          </a:ln>
          <a:scene3d>
            <a:camera prst="perspectiveFront"/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Региональные налоги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46" name="CustomShape 8"/>
          <p:cNvSpPr/>
          <p:nvPr/>
        </p:nvSpPr>
        <p:spPr>
          <a:xfrm>
            <a:off x="2339640" y="2061000"/>
            <a:ext cx="208728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9"/>
          <p:cNvSpPr/>
          <p:nvPr/>
        </p:nvSpPr>
        <p:spPr>
          <a:xfrm>
            <a:off x="4644000" y="935280"/>
            <a:ext cx="2135520" cy="1124280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Bookman Old Style"/>
                <a:ea typeface="DejaVu Sans"/>
              </a:rPr>
              <a:t>Местные налоги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48" name="CustomShape 10"/>
          <p:cNvSpPr/>
          <p:nvPr/>
        </p:nvSpPr>
        <p:spPr>
          <a:xfrm>
            <a:off x="4644000" y="2061000"/>
            <a:ext cx="208728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11"/>
          <p:cNvSpPr/>
          <p:nvPr/>
        </p:nvSpPr>
        <p:spPr>
          <a:xfrm>
            <a:off x="6924960" y="2061000"/>
            <a:ext cx="2087280" cy="4679280"/>
          </a:xfrm>
          <a:prstGeom prst="roundRect">
            <a:avLst>
              <a:gd name="adj" fmla="val 16667"/>
            </a:avLst>
          </a:prstGeom>
          <a:ln w="34920">
            <a:solidFill>
              <a:srgbClr val="FFFFFF"/>
            </a:solidFill>
            <a:round/>
          </a:ln>
          <a:effectLst>
            <a:outerShdw blurRad="3175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0" name="CustomShape 12"/>
          <p:cNvSpPr/>
          <p:nvPr/>
        </p:nvSpPr>
        <p:spPr>
          <a:xfrm>
            <a:off x="2339640" y="2277000"/>
            <a:ext cx="2087280" cy="132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-транспортный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игорный бизнес;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имущество организаций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350" b="0" strike="noStrike" spc="-1">
              <a:latin typeface="Arial"/>
            </a:endParaRPr>
          </a:p>
        </p:txBody>
      </p:sp>
      <p:sp>
        <p:nvSpPr>
          <p:cNvPr id="251" name="CustomShape 13"/>
          <p:cNvSpPr/>
          <p:nvPr/>
        </p:nvSpPr>
        <p:spPr>
          <a:xfrm>
            <a:off x="4759200" y="2262960"/>
            <a:ext cx="1991160" cy="91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-земельный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имущество физических лиц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350" b="0" strike="noStrike" spc="-1">
              <a:latin typeface="Arial"/>
            </a:endParaRPr>
          </a:p>
        </p:txBody>
      </p:sp>
      <p:sp>
        <p:nvSpPr>
          <p:cNvPr id="252" name="CustomShape 14"/>
          <p:cNvSpPr/>
          <p:nvPr/>
        </p:nvSpPr>
        <p:spPr>
          <a:xfrm>
            <a:off x="7092360" y="2262960"/>
            <a:ext cx="1799280" cy="2556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-единый сельскохозяйственный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-упрощенная система налогообложения;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-единый налог на вмененный доход;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-патентная система налогообложения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350" b="0" strike="noStrike" spc="-1">
              <a:latin typeface="Arial"/>
            </a:endParaRPr>
          </a:p>
        </p:txBody>
      </p:sp>
      <p:sp>
        <p:nvSpPr>
          <p:cNvPr id="253" name="CustomShape 15"/>
          <p:cNvSpPr/>
          <p:nvPr/>
        </p:nvSpPr>
        <p:spPr>
          <a:xfrm>
            <a:off x="196920" y="2069640"/>
            <a:ext cx="1871280" cy="481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добавленную стоимость;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-акцизы;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доходы физических лиц;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прибыль организаций;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-сборы за пользование объектами животного мира и за пользование объектами водных биологических ресурсов;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-водный налог;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-государственная пошлина;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50" b="1" strike="noStrike" spc="-1">
                <a:solidFill>
                  <a:srgbClr val="000000"/>
                </a:solidFill>
                <a:latin typeface="Century Gothic"/>
                <a:ea typeface="DejaVu Sans"/>
              </a:rPr>
              <a:t>-налог на добычу полезных ископаемых</a:t>
            </a:r>
            <a:endParaRPr lang="ru-RU" sz="135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35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1673280" y="-99360"/>
            <a:ext cx="5490360" cy="76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27C2FF"/>
                </a:solidFill>
                <a:latin typeface="Bookman Old Style"/>
                <a:ea typeface="DejaVu Sans"/>
              </a:rPr>
              <a:t>Неналоговые доходы</a:t>
            </a:r>
            <a:endParaRPr lang="ru-RU" sz="4400" b="0" strike="noStrike" spc="-1"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214200" y="714240"/>
            <a:ext cx="8571600" cy="3285000"/>
          </a:xfrm>
          <a:prstGeom prst="roundRect">
            <a:avLst>
              <a:gd name="adj" fmla="val 16667"/>
            </a:avLst>
          </a:prstGeom>
          <a:ln>
            <a:noFill/>
          </a:ln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6" name="CustomShape 3"/>
          <p:cNvSpPr/>
          <p:nvPr/>
        </p:nvSpPr>
        <p:spPr>
          <a:xfrm>
            <a:off x="714240" y="1143000"/>
            <a:ext cx="7857000" cy="36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7" name="CustomShape 4"/>
          <p:cNvSpPr/>
          <p:nvPr/>
        </p:nvSpPr>
        <p:spPr>
          <a:xfrm>
            <a:off x="571320" y="785880"/>
            <a:ext cx="7999920" cy="319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1" strike="noStrike" spc="-1">
                <a:solidFill>
                  <a:srgbClr val="27C2FF"/>
                </a:solidFill>
                <a:latin typeface="Century Gothic"/>
                <a:ea typeface="DejaVu Sans"/>
              </a:rPr>
              <a:t>Неналоговые доходы </a:t>
            </a: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включают в себя: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 доходы от использования имущества, находящегося в государственной или муниципальной собственности, 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доходы от продажи имущества (кроме акций и иных форм участия в капитале, государственных запасов драгоценных металлов и драгоценных камней), находящихся в государственной или муниципальной собственности, за исключением имущества бюджетных и автономных учреждений, а так же имущества государственных и муниципальных унитарных предприятий, в том числе казенных;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доходы от платных услуг, оказываемых казенными учреждениями;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Средства, полученные в результате применения мер гражданско-правовой, административной и уголовной ответственности, в том числе штрафы, конфискации, компенсации, а также средства, полученные в возмещение вреда, причиненного Российской Федерации, субъектам Российской Федерации, муниципальным образованиям, и иные суммы принудительного изъятия;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Средства самообложения граждан;</a:t>
            </a:r>
            <a:endParaRPr lang="ru-RU" sz="1200" b="0" strike="noStrike" spc="-1"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FFFF00"/>
              </a:buClr>
              <a:buFont typeface="Wingdings" charset="2"/>
              <a:buChar char=""/>
            </a:pPr>
            <a:r>
              <a:rPr lang="ru-RU" sz="1200" b="1" strike="noStrike" spc="-1">
                <a:solidFill>
                  <a:srgbClr val="00B0F0"/>
                </a:solidFill>
                <a:latin typeface="Century Gothic"/>
                <a:ea typeface="DejaVu Sans"/>
              </a:rPr>
              <a:t>Иные неналоговые доходы.</a:t>
            </a:r>
            <a:endParaRPr lang="ru-RU" sz="1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3143160" y="4143240"/>
            <a:ext cx="2570760" cy="5706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/>
          </a:gradFill>
          <a:ln>
            <a:solidFill>
              <a:srgbClr val="1E2E68"/>
            </a:solidFill>
            <a:rou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Неналоговые доходы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142920" y="4572000"/>
            <a:ext cx="1927800" cy="135612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Доходы от использования имущества, находящегося в государственной и муниципальной собственности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0" name="CustomShape 7"/>
          <p:cNvSpPr/>
          <p:nvPr/>
        </p:nvSpPr>
        <p:spPr>
          <a:xfrm>
            <a:off x="1357200" y="6000840"/>
            <a:ext cx="1641960" cy="85608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Платежи при пользовании природными ресурсами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1" name="CustomShape 8"/>
          <p:cNvSpPr/>
          <p:nvPr/>
        </p:nvSpPr>
        <p:spPr>
          <a:xfrm>
            <a:off x="7000920" y="4429080"/>
            <a:ext cx="1927800" cy="114192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Доходы от оказания платных услуг (работ) и компенсации затрат государству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2" name="CustomShape 9"/>
          <p:cNvSpPr/>
          <p:nvPr/>
        </p:nvSpPr>
        <p:spPr>
          <a:xfrm>
            <a:off x="3143160" y="5857920"/>
            <a:ext cx="1641960" cy="99900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Доходы от продажи материальных и нематериальных активов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3" name="CustomShape 10"/>
          <p:cNvSpPr/>
          <p:nvPr/>
        </p:nvSpPr>
        <p:spPr>
          <a:xfrm>
            <a:off x="4929120" y="6000840"/>
            <a:ext cx="1427760" cy="85608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FFFF00"/>
                </a:solidFill>
                <a:latin typeface="Century Gothic"/>
                <a:ea typeface="DejaVu Sans"/>
              </a:rPr>
              <a:t>Административные платежи и сборы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64" name="CustomShape 11"/>
          <p:cNvSpPr/>
          <p:nvPr/>
        </p:nvSpPr>
        <p:spPr>
          <a:xfrm>
            <a:off x="6500880" y="6000840"/>
            <a:ext cx="1570680" cy="856080"/>
          </a:xfrm>
          <a:prstGeom prst="roundRect">
            <a:avLst>
              <a:gd name="adj" fmla="val 16667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FFFF00"/>
                </a:solidFill>
                <a:latin typeface="Century Gothic"/>
                <a:ea typeface="DejaVu Sans"/>
              </a:rPr>
              <a:t>Штрафы, санкции, возмещение ущерба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65" name="CustomShape 12"/>
          <p:cNvSpPr/>
          <p:nvPr/>
        </p:nvSpPr>
        <p:spPr>
          <a:xfrm rot="20025000">
            <a:off x="2313360" y="4621680"/>
            <a:ext cx="611640" cy="267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6" name="CustomShape 13"/>
          <p:cNvSpPr/>
          <p:nvPr/>
        </p:nvSpPr>
        <p:spPr>
          <a:xfrm rot="1495800">
            <a:off x="6021360" y="4621680"/>
            <a:ext cx="662040" cy="28908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CustomShape 14"/>
          <p:cNvSpPr/>
          <p:nvPr/>
        </p:nvSpPr>
        <p:spPr>
          <a:xfrm rot="18581400">
            <a:off x="2635200" y="5187600"/>
            <a:ext cx="611640" cy="267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8" name="CustomShape 15"/>
          <p:cNvSpPr/>
          <p:nvPr/>
        </p:nvSpPr>
        <p:spPr>
          <a:xfrm rot="2530200">
            <a:off x="5999400" y="5235480"/>
            <a:ext cx="657360" cy="21240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9" name="CustomShape 16"/>
          <p:cNvSpPr/>
          <p:nvPr/>
        </p:nvSpPr>
        <p:spPr>
          <a:xfrm rot="16874400">
            <a:off x="3704040" y="5360760"/>
            <a:ext cx="494280" cy="240840"/>
          </a:xfrm>
          <a:prstGeom prst="lef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-1200000" algn="bl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0" name="CustomShape 17"/>
          <p:cNvSpPr/>
          <p:nvPr/>
        </p:nvSpPr>
        <p:spPr>
          <a:xfrm rot="4053000">
            <a:off x="5157720" y="5379480"/>
            <a:ext cx="495360" cy="206280"/>
          </a:xfrm>
          <a:prstGeom prst="rightArrow">
            <a:avLst>
              <a:gd name="adj1" fmla="val 50000"/>
              <a:gd name="adj2" fmla="val 50000"/>
            </a:avLst>
          </a:prstGeom>
          <a:ln>
            <a:solidFill>
              <a:srgbClr val="1E2E68"/>
            </a:solidFill>
            <a:round/>
          </a:ln>
          <a:effectLst>
            <a:outerShdw blurRad="76200" sy="23000" kx="1200000" algn="br" rotWithShape="0">
              <a:srgbClr val="000000">
                <a:alpha val="20000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10777</TotalTime>
  <Words>4979</Words>
  <Application>Microsoft Office PowerPoint</Application>
  <PresentationFormat>Экран (4:3)</PresentationFormat>
  <Paragraphs>669</Paragraphs>
  <Slides>54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54</vt:i4>
      </vt:variant>
    </vt:vector>
  </HeadingPairs>
  <TitlesOfParts>
    <vt:vector size="67" baseType="lpstr">
      <vt:lpstr>Arial</vt:lpstr>
      <vt:lpstr>Bookman Old Style</vt:lpstr>
      <vt:lpstr>Century Gothic</vt:lpstr>
      <vt:lpstr>DejaVu Sans</vt:lpstr>
      <vt:lpstr>Showcard Gothic</vt:lpstr>
      <vt:lpstr>StarSymbol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 65 656,1 тыс. руб. 56,9 %</vt:lpstr>
      <vt:lpstr>Неналоговые доходы 8070,8 тыс. руб. 6,5 %</vt:lpstr>
      <vt:lpstr>Безвозмездные поступления 71652,70 тыс. руб. 57,5 %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Татьяна</dc:creator>
  <dc:description/>
  <cp:lastModifiedBy>1</cp:lastModifiedBy>
  <cp:revision>705</cp:revision>
  <cp:lastPrinted>2024-04-16T14:12:41Z</cp:lastPrinted>
  <dcterms:modified xsi:type="dcterms:W3CDTF">2024-04-18T07:57:06Z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57</vt:i4>
  </property>
</Properties>
</file>